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6" r:id="rId1"/>
  </p:sldMasterIdLst>
  <p:sldIdLst>
    <p:sldId id="256" r:id="rId2"/>
    <p:sldId id="257" r:id="rId3"/>
    <p:sldId id="262" r:id="rId4"/>
    <p:sldId id="268" r:id="rId5"/>
    <p:sldId id="269" r:id="rId6"/>
    <p:sldId id="270" r:id="rId7"/>
    <p:sldId id="271" r:id="rId8"/>
    <p:sldId id="272" r:id="rId9"/>
    <p:sldId id="273" r:id="rId10"/>
    <p:sldId id="274" r:id="rId11"/>
    <p:sldId id="275" r:id="rId12"/>
    <p:sldId id="276" r:id="rId13"/>
    <p:sldId id="277" r:id="rId14"/>
    <p:sldId id="278" r:id="rId15"/>
    <p:sldId id="264"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58"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457B292-8141-41D6-AF0B-EDDB9220F56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D8F50B-A41E-4664-A3E5-6D81C5F18857}">
      <dgm:prSet/>
      <dgm:spPr/>
      <dgm:t>
        <a:bodyPr/>
        <a:lstStyle/>
        <a:p>
          <a:pPr>
            <a:lnSpc>
              <a:spcPct val="100000"/>
            </a:lnSpc>
          </a:pPr>
          <a:r>
            <a:rPr lang="en-US"/>
            <a:t>Camera feed from ESP32 CAM.</a:t>
          </a:r>
        </a:p>
      </dgm:t>
    </dgm:pt>
    <dgm:pt modelId="{4650DEF2-1E99-4C4B-A7F4-BC99E138C87C}" type="parTrans" cxnId="{C07FCE9A-7A9C-4710-9A49-3737F3C9B6F2}">
      <dgm:prSet/>
      <dgm:spPr/>
      <dgm:t>
        <a:bodyPr/>
        <a:lstStyle/>
        <a:p>
          <a:endParaRPr lang="en-US"/>
        </a:p>
      </dgm:t>
    </dgm:pt>
    <dgm:pt modelId="{88B161BD-2386-4FC7-A96E-D9C6612B2C05}" type="sibTrans" cxnId="{C07FCE9A-7A9C-4710-9A49-3737F3C9B6F2}">
      <dgm:prSet/>
      <dgm:spPr/>
      <dgm:t>
        <a:bodyPr/>
        <a:lstStyle/>
        <a:p>
          <a:pPr>
            <a:lnSpc>
              <a:spcPct val="100000"/>
            </a:lnSpc>
          </a:pPr>
          <a:endParaRPr lang="en-US"/>
        </a:p>
      </dgm:t>
    </dgm:pt>
    <dgm:pt modelId="{F1832AA4-06B7-42F7-A3B1-9639361B429A}">
      <dgm:prSet/>
      <dgm:spPr/>
      <dgm:t>
        <a:bodyPr/>
        <a:lstStyle/>
        <a:p>
          <a:pPr>
            <a:lnSpc>
              <a:spcPct val="100000"/>
            </a:lnSpc>
          </a:pPr>
          <a:r>
            <a:rPr lang="en-US"/>
            <a:t>Buttons(forward,left ,right,back).</a:t>
          </a:r>
        </a:p>
      </dgm:t>
    </dgm:pt>
    <dgm:pt modelId="{9030EC46-E4B2-4A14-B6CA-3E527F45609F}" type="parTrans" cxnId="{B779516C-7166-4659-94F7-EAF01AE9384F}">
      <dgm:prSet/>
      <dgm:spPr/>
      <dgm:t>
        <a:bodyPr/>
        <a:lstStyle/>
        <a:p>
          <a:endParaRPr lang="en-US"/>
        </a:p>
      </dgm:t>
    </dgm:pt>
    <dgm:pt modelId="{77A4B6CB-A552-4AB5-A74E-01D49174D5CD}" type="sibTrans" cxnId="{B779516C-7166-4659-94F7-EAF01AE9384F}">
      <dgm:prSet/>
      <dgm:spPr/>
      <dgm:t>
        <a:bodyPr/>
        <a:lstStyle/>
        <a:p>
          <a:pPr>
            <a:lnSpc>
              <a:spcPct val="100000"/>
            </a:lnSpc>
          </a:pPr>
          <a:endParaRPr lang="en-US"/>
        </a:p>
      </dgm:t>
    </dgm:pt>
    <dgm:pt modelId="{409A1951-96B7-4280-BF9B-2F195FEFB2F6}">
      <dgm:prSet/>
      <dgm:spPr/>
      <dgm:t>
        <a:bodyPr/>
        <a:lstStyle/>
        <a:p>
          <a:pPr>
            <a:lnSpc>
              <a:spcPct val="100000"/>
            </a:lnSpc>
          </a:pPr>
          <a:r>
            <a:rPr lang="en-US"/>
            <a:t>To increase the brightness of the camera feed.</a:t>
          </a:r>
        </a:p>
      </dgm:t>
    </dgm:pt>
    <dgm:pt modelId="{21D88ED0-E584-4665-B2E4-46AA1DF627B3}" type="parTrans" cxnId="{0AF2291A-5D0C-45B9-893B-0989F0AB0FAC}">
      <dgm:prSet/>
      <dgm:spPr/>
      <dgm:t>
        <a:bodyPr/>
        <a:lstStyle/>
        <a:p>
          <a:endParaRPr lang="en-US"/>
        </a:p>
      </dgm:t>
    </dgm:pt>
    <dgm:pt modelId="{4CFE3AEA-E44E-430D-BF3A-0112C1FFAC5C}" type="sibTrans" cxnId="{0AF2291A-5D0C-45B9-893B-0989F0AB0FAC}">
      <dgm:prSet/>
      <dgm:spPr/>
      <dgm:t>
        <a:bodyPr/>
        <a:lstStyle/>
        <a:p>
          <a:pPr>
            <a:lnSpc>
              <a:spcPct val="100000"/>
            </a:lnSpc>
          </a:pPr>
          <a:endParaRPr lang="en-US"/>
        </a:p>
      </dgm:t>
    </dgm:pt>
    <dgm:pt modelId="{2A3D0E3E-C2E4-4B3B-8D79-AC723DE27E7E}">
      <dgm:prSet/>
      <dgm:spPr/>
      <dgm:t>
        <a:bodyPr/>
        <a:lstStyle/>
        <a:p>
          <a:pPr>
            <a:lnSpc>
              <a:spcPct val="100000"/>
            </a:lnSpc>
          </a:pPr>
          <a:r>
            <a:rPr lang="en-US"/>
            <a:t>To change the angle of the servo motors in the pan tilt assembly.</a:t>
          </a:r>
        </a:p>
      </dgm:t>
    </dgm:pt>
    <dgm:pt modelId="{D763C29A-E3CE-404C-B20F-C46A533B92B1}" type="parTrans" cxnId="{14A9AB6B-68B2-4D20-9BA2-83DF3026F7C2}">
      <dgm:prSet/>
      <dgm:spPr/>
      <dgm:t>
        <a:bodyPr/>
        <a:lstStyle/>
        <a:p>
          <a:endParaRPr lang="en-US"/>
        </a:p>
      </dgm:t>
    </dgm:pt>
    <dgm:pt modelId="{7D14B177-900F-47D8-8BB2-2A29C947A9B5}" type="sibTrans" cxnId="{14A9AB6B-68B2-4D20-9BA2-83DF3026F7C2}">
      <dgm:prSet/>
      <dgm:spPr/>
      <dgm:t>
        <a:bodyPr/>
        <a:lstStyle/>
        <a:p>
          <a:endParaRPr lang="en-US"/>
        </a:p>
      </dgm:t>
    </dgm:pt>
    <dgm:pt modelId="{80A71477-7980-4335-AD85-F0BCB08994DB}" type="pres">
      <dgm:prSet presAssocID="{7457B292-8141-41D6-AF0B-EDDB9220F564}" presName="root" presStyleCnt="0">
        <dgm:presLayoutVars>
          <dgm:dir/>
          <dgm:resizeHandles val="exact"/>
        </dgm:presLayoutVars>
      </dgm:prSet>
      <dgm:spPr/>
    </dgm:pt>
    <dgm:pt modelId="{89D628D4-B8CA-499A-A0DB-4CC9339F283F}" type="pres">
      <dgm:prSet presAssocID="{7457B292-8141-41D6-AF0B-EDDB9220F564}" presName="container" presStyleCnt="0">
        <dgm:presLayoutVars>
          <dgm:dir/>
          <dgm:resizeHandles val="exact"/>
        </dgm:presLayoutVars>
      </dgm:prSet>
      <dgm:spPr/>
    </dgm:pt>
    <dgm:pt modelId="{C39F8E1E-E1CF-4716-BDDE-646205CC0D2E}" type="pres">
      <dgm:prSet presAssocID="{FED8F50B-A41E-4664-A3E5-6D81C5F18857}" presName="compNode" presStyleCnt="0"/>
      <dgm:spPr/>
    </dgm:pt>
    <dgm:pt modelId="{6D59AC9F-36B6-4FF0-9323-0F9EF0D065C6}" type="pres">
      <dgm:prSet presAssocID="{FED8F50B-A41E-4664-A3E5-6D81C5F18857}" presName="iconBgRect" presStyleLbl="bgShp" presStyleIdx="0" presStyleCnt="4"/>
      <dgm:spPr/>
    </dgm:pt>
    <dgm:pt modelId="{E800BC98-DAE3-4C1B-95DE-53E4DCD8AFDC}" type="pres">
      <dgm:prSet presAssocID="{FED8F50B-A41E-4664-A3E5-6D81C5F188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cam"/>
        </a:ext>
      </dgm:extLst>
    </dgm:pt>
    <dgm:pt modelId="{B9E42720-51F7-4524-8C6F-8561030908D5}" type="pres">
      <dgm:prSet presAssocID="{FED8F50B-A41E-4664-A3E5-6D81C5F18857}" presName="spaceRect" presStyleCnt="0"/>
      <dgm:spPr/>
    </dgm:pt>
    <dgm:pt modelId="{1EDB66EC-A57D-4378-AB36-8D23241CF1FF}" type="pres">
      <dgm:prSet presAssocID="{FED8F50B-A41E-4664-A3E5-6D81C5F18857}" presName="textRect" presStyleLbl="revTx" presStyleIdx="0" presStyleCnt="4">
        <dgm:presLayoutVars>
          <dgm:chMax val="1"/>
          <dgm:chPref val="1"/>
        </dgm:presLayoutVars>
      </dgm:prSet>
      <dgm:spPr/>
    </dgm:pt>
    <dgm:pt modelId="{D3BF0928-1996-4E12-A557-72E4A9DDDD58}" type="pres">
      <dgm:prSet presAssocID="{88B161BD-2386-4FC7-A96E-D9C6612B2C05}" presName="sibTrans" presStyleLbl="sibTrans2D1" presStyleIdx="0" presStyleCnt="0"/>
      <dgm:spPr/>
    </dgm:pt>
    <dgm:pt modelId="{ED5F45FB-39F1-4D51-91EC-E25B673FAD45}" type="pres">
      <dgm:prSet presAssocID="{F1832AA4-06B7-42F7-A3B1-9639361B429A}" presName="compNode" presStyleCnt="0"/>
      <dgm:spPr/>
    </dgm:pt>
    <dgm:pt modelId="{027BB569-FFF2-4354-9688-39C97F703975}" type="pres">
      <dgm:prSet presAssocID="{F1832AA4-06B7-42F7-A3B1-9639361B429A}" presName="iconBgRect" presStyleLbl="bgShp" presStyleIdx="1" presStyleCnt="4"/>
      <dgm:spPr/>
    </dgm:pt>
    <dgm:pt modelId="{644B5332-E807-499E-AF3A-7D6FEDB1869C}" type="pres">
      <dgm:prSet presAssocID="{F1832AA4-06B7-42F7-A3B1-9639361B42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nce Steps"/>
        </a:ext>
      </dgm:extLst>
    </dgm:pt>
    <dgm:pt modelId="{CC027DD9-EF78-4BF6-A994-1F41051DC525}" type="pres">
      <dgm:prSet presAssocID="{F1832AA4-06B7-42F7-A3B1-9639361B429A}" presName="spaceRect" presStyleCnt="0"/>
      <dgm:spPr/>
    </dgm:pt>
    <dgm:pt modelId="{89B2C326-F787-4E09-98C2-01751E66BFD3}" type="pres">
      <dgm:prSet presAssocID="{F1832AA4-06B7-42F7-A3B1-9639361B429A}" presName="textRect" presStyleLbl="revTx" presStyleIdx="1" presStyleCnt="4">
        <dgm:presLayoutVars>
          <dgm:chMax val="1"/>
          <dgm:chPref val="1"/>
        </dgm:presLayoutVars>
      </dgm:prSet>
      <dgm:spPr/>
    </dgm:pt>
    <dgm:pt modelId="{8F6C9A9B-995B-4C5D-89E8-5699A836573E}" type="pres">
      <dgm:prSet presAssocID="{77A4B6CB-A552-4AB5-A74E-01D49174D5CD}" presName="sibTrans" presStyleLbl="sibTrans2D1" presStyleIdx="0" presStyleCnt="0"/>
      <dgm:spPr/>
    </dgm:pt>
    <dgm:pt modelId="{62EAD12A-D1F6-4E05-A6FD-B4E6797365EF}" type="pres">
      <dgm:prSet presAssocID="{409A1951-96B7-4280-BF9B-2F195FEFB2F6}" presName="compNode" presStyleCnt="0"/>
      <dgm:spPr/>
    </dgm:pt>
    <dgm:pt modelId="{5B9E8EF1-E604-4528-934E-24F8F8681B86}" type="pres">
      <dgm:prSet presAssocID="{409A1951-96B7-4280-BF9B-2F195FEFB2F6}" presName="iconBgRect" presStyleLbl="bgShp" presStyleIdx="2" presStyleCnt="4"/>
      <dgm:spPr/>
    </dgm:pt>
    <dgm:pt modelId="{65691458-8025-48C3-8431-C9B01CFE5808}" type="pres">
      <dgm:prSet presAssocID="{409A1951-96B7-4280-BF9B-2F195FEFB2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n"/>
        </a:ext>
      </dgm:extLst>
    </dgm:pt>
    <dgm:pt modelId="{A2C2A060-DDC6-4A23-8BFC-57A14C620462}" type="pres">
      <dgm:prSet presAssocID="{409A1951-96B7-4280-BF9B-2F195FEFB2F6}" presName="spaceRect" presStyleCnt="0"/>
      <dgm:spPr/>
    </dgm:pt>
    <dgm:pt modelId="{D16CD1E2-1C0A-4D59-91B5-8C63424EBCCA}" type="pres">
      <dgm:prSet presAssocID="{409A1951-96B7-4280-BF9B-2F195FEFB2F6}" presName="textRect" presStyleLbl="revTx" presStyleIdx="2" presStyleCnt="4">
        <dgm:presLayoutVars>
          <dgm:chMax val="1"/>
          <dgm:chPref val="1"/>
        </dgm:presLayoutVars>
      </dgm:prSet>
      <dgm:spPr/>
    </dgm:pt>
    <dgm:pt modelId="{25D43EA8-E022-46B4-87A0-0EB3F452E800}" type="pres">
      <dgm:prSet presAssocID="{4CFE3AEA-E44E-430D-BF3A-0112C1FFAC5C}" presName="sibTrans" presStyleLbl="sibTrans2D1" presStyleIdx="0" presStyleCnt="0"/>
      <dgm:spPr/>
    </dgm:pt>
    <dgm:pt modelId="{69DBDFB6-66A8-4B6D-A8A1-6FFB48EB42B7}" type="pres">
      <dgm:prSet presAssocID="{2A3D0E3E-C2E4-4B3B-8D79-AC723DE27E7E}" presName="compNode" presStyleCnt="0"/>
      <dgm:spPr/>
    </dgm:pt>
    <dgm:pt modelId="{07C7606E-638C-4576-A0C0-C7D52C99EC96}" type="pres">
      <dgm:prSet presAssocID="{2A3D0E3E-C2E4-4B3B-8D79-AC723DE27E7E}" presName="iconBgRect" presStyleLbl="bgShp" presStyleIdx="3" presStyleCnt="4"/>
      <dgm:spPr/>
    </dgm:pt>
    <dgm:pt modelId="{2C8BFEAF-62BF-41A6-B93B-1AE08224C779}" type="pres">
      <dgm:prSet presAssocID="{2A3D0E3E-C2E4-4B3B-8D79-AC723DE27E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2BA8C50F-91E1-4005-97C0-9FA85F19650A}" type="pres">
      <dgm:prSet presAssocID="{2A3D0E3E-C2E4-4B3B-8D79-AC723DE27E7E}" presName="spaceRect" presStyleCnt="0"/>
      <dgm:spPr/>
    </dgm:pt>
    <dgm:pt modelId="{85497405-0C4B-4D2B-AEB3-A473A32A267D}" type="pres">
      <dgm:prSet presAssocID="{2A3D0E3E-C2E4-4B3B-8D79-AC723DE27E7E}" presName="textRect" presStyleLbl="revTx" presStyleIdx="3" presStyleCnt="4">
        <dgm:presLayoutVars>
          <dgm:chMax val="1"/>
          <dgm:chPref val="1"/>
        </dgm:presLayoutVars>
      </dgm:prSet>
      <dgm:spPr/>
    </dgm:pt>
  </dgm:ptLst>
  <dgm:cxnLst>
    <dgm:cxn modelId="{0AF2291A-5D0C-45B9-893B-0989F0AB0FAC}" srcId="{7457B292-8141-41D6-AF0B-EDDB9220F564}" destId="{409A1951-96B7-4280-BF9B-2F195FEFB2F6}" srcOrd="2" destOrd="0" parTransId="{21D88ED0-E584-4665-B2E4-46AA1DF627B3}" sibTransId="{4CFE3AEA-E44E-430D-BF3A-0112C1FFAC5C}"/>
    <dgm:cxn modelId="{9E1F6A1B-709E-4FE4-A8D9-846B7E49E14C}" type="presOf" srcId="{88B161BD-2386-4FC7-A96E-D9C6612B2C05}" destId="{D3BF0928-1996-4E12-A557-72E4A9DDDD58}" srcOrd="0" destOrd="0" presId="urn:microsoft.com/office/officeart/2018/2/layout/IconCircleList"/>
    <dgm:cxn modelId="{270CFA49-1084-4119-A2B1-E43FEA65B2AB}" type="presOf" srcId="{FED8F50B-A41E-4664-A3E5-6D81C5F18857}" destId="{1EDB66EC-A57D-4378-AB36-8D23241CF1FF}" srcOrd="0" destOrd="0" presId="urn:microsoft.com/office/officeart/2018/2/layout/IconCircleList"/>
    <dgm:cxn modelId="{14A9AB6B-68B2-4D20-9BA2-83DF3026F7C2}" srcId="{7457B292-8141-41D6-AF0B-EDDB9220F564}" destId="{2A3D0E3E-C2E4-4B3B-8D79-AC723DE27E7E}" srcOrd="3" destOrd="0" parTransId="{D763C29A-E3CE-404C-B20F-C46A533B92B1}" sibTransId="{7D14B177-900F-47D8-8BB2-2A29C947A9B5}"/>
    <dgm:cxn modelId="{AB9C156C-C501-4D86-BF4A-3E4D3625E5EA}" type="presOf" srcId="{409A1951-96B7-4280-BF9B-2F195FEFB2F6}" destId="{D16CD1E2-1C0A-4D59-91B5-8C63424EBCCA}" srcOrd="0" destOrd="0" presId="urn:microsoft.com/office/officeart/2018/2/layout/IconCircleList"/>
    <dgm:cxn modelId="{B779516C-7166-4659-94F7-EAF01AE9384F}" srcId="{7457B292-8141-41D6-AF0B-EDDB9220F564}" destId="{F1832AA4-06B7-42F7-A3B1-9639361B429A}" srcOrd="1" destOrd="0" parTransId="{9030EC46-E4B2-4A14-B6CA-3E527F45609F}" sibTransId="{77A4B6CB-A552-4AB5-A74E-01D49174D5CD}"/>
    <dgm:cxn modelId="{B6CF107D-A158-47C1-A669-D2609005DBD7}" type="presOf" srcId="{2A3D0E3E-C2E4-4B3B-8D79-AC723DE27E7E}" destId="{85497405-0C4B-4D2B-AEB3-A473A32A267D}" srcOrd="0" destOrd="0" presId="urn:microsoft.com/office/officeart/2018/2/layout/IconCircleList"/>
    <dgm:cxn modelId="{6D242292-1618-478D-A7D4-F2824C755432}" type="presOf" srcId="{4CFE3AEA-E44E-430D-BF3A-0112C1FFAC5C}" destId="{25D43EA8-E022-46B4-87A0-0EB3F452E800}" srcOrd="0" destOrd="0" presId="urn:microsoft.com/office/officeart/2018/2/layout/IconCircleList"/>
    <dgm:cxn modelId="{C07FCE9A-7A9C-4710-9A49-3737F3C9B6F2}" srcId="{7457B292-8141-41D6-AF0B-EDDB9220F564}" destId="{FED8F50B-A41E-4664-A3E5-6D81C5F18857}" srcOrd="0" destOrd="0" parTransId="{4650DEF2-1E99-4C4B-A7F4-BC99E138C87C}" sibTransId="{88B161BD-2386-4FC7-A96E-D9C6612B2C05}"/>
    <dgm:cxn modelId="{2940D9AA-922B-44DD-88A8-A875B185132A}" type="presOf" srcId="{F1832AA4-06B7-42F7-A3B1-9639361B429A}" destId="{89B2C326-F787-4E09-98C2-01751E66BFD3}" srcOrd="0" destOrd="0" presId="urn:microsoft.com/office/officeart/2018/2/layout/IconCircleList"/>
    <dgm:cxn modelId="{FE4B75BB-D8EA-495B-AE10-8D72D69940E6}" type="presOf" srcId="{7457B292-8141-41D6-AF0B-EDDB9220F564}" destId="{80A71477-7980-4335-AD85-F0BCB08994DB}" srcOrd="0" destOrd="0" presId="urn:microsoft.com/office/officeart/2018/2/layout/IconCircleList"/>
    <dgm:cxn modelId="{F90381F3-DEB9-45D4-B260-F4BE327A998B}" type="presOf" srcId="{77A4B6CB-A552-4AB5-A74E-01D49174D5CD}" destId="{8F6C9A9B-995B-4C5D-89E8-5699A836573E}" srcOrd="0" destOrd="0" presId="urn:microsoft.com/office/officeart/2018/2/layout/IconCircleList"/>
    <dgm:cxn modelId="{C65AC5B5-7952-44BD-B745-24D0BC2CBA38}" type="presParOf" srcId="{80A71477-7980-4335-AD85-F0BCB08994DB}" destId="{89D628D4-B8CA-499A-A0DB-4CC9339F283F}" srcOrd="0" destOrd="0" presId="urn:microsoft.com/office/officeart/2018/2/layout/IconCircleList"/>
    <dgm:cxn modelId="{16D99A29-408F-4754-A6DE-0539CAA00816}" type="presParOf" srcId="{89D628D4-B8CA-499A-A0DB-4CC9339F283F}" destId="{C39F8E1E-E1CF-4716-BDDE-646205CC0D2E}" srcOrd="0" destOrd="0" presId="urn:microsoft.com/office/officeart/2018/2/layout/IconCircleList"/>
    <dgm:cxn modelId="{608A094B-8484-4688-B353-496EBFC21B21}" type="presParOf" srcId="{C39F8E1E-E1CF-4716-BDDE-646205CC0D2E}" destId="{6D59AC9F-36B6-4FF0-9323-0F9EF0D065C6}" srcOrd="0" destOrd="0" presId="urn:microsoft.com/office/officeart/2018/2/layout/IconCircleList"/>
    <dgm:cxn modelId="{8862C6E6-96E9-4FB9-AD1E-5CE67E36CF4C}" type="presParOf" srcId="{C39F8E1E-E1CF-4716-BDDE-646205CC0D2E}" destId="{E800BC98-DAE3-4C1B-95DE-53E4DCD8AFDC}" srcOrd="1" destOrd="0" presId="urn:microsoft.com/office/officeart/2018/2/layout/IconCircleList"/>
    <dgm:cxn modelId="{D9D48BD2-A034-4EA8-A1A5-279655396FB0}" type="presParOf" srcId="{C39F8E1E-E1CF-4716-BDDE-646205CC0D2E}" destId="{B9E42720-51F7-4524-8C6F-8561030908D5}" srcOrd="2" destOrd="0" presId="urn:microsoft.com/office/officeart/2018/2/layout/IconCircleList"/>
    <dgm:cxn modelId="{B77E39F4-B9D2-499D-80F0-524E5EEAECD7}" type="presParOf" srcId="{C39F8E1E-E1CF-4716-BDDE-646205CC0D2E}" destId="{1EDB66EC-A57D-4378-AB36-8D23241CF1FF}" srcOrd="3" destOrd="0" presId="urn:microsoft.com/office/officeart/2018/2/layout/IconCircleList"/>
    <dgm:cxn modelId="{6FE72FF6-E223-4844-9965-FD64E420985B}" type="presParOf" srcId="{89D628D4-B8CA-499A-A0DB-4CC9339F283F}" destId="{D3BF0928-1996-4E12-A557-72E4A9DDDD58}" srcOrd="1" destOrd="0" presId="urn:microsoft.com/office/officeart/2018/2/layout/IconCircleList"/>
    <dgm:cxn modelId="{AB008BDD-1BD9-4143-A2B5-7CA5C63B3733}" type="presParOf" srcId="{89D628D4-B8CA-499A-A0DB-4CC9339F283F}" destId="{ED5F45FB-39F1-4D51-91EC-E25B673FAD45}" srcOrd="2" destOrd="0" presId="urn:microsoft.com/office/officeart/2018/2/layout/IconCircleList"/>
    <dgm:cxn modelId="{A11AE0DD-1E1B-4B85-BA57-9E1F274722A4}" type="presParOf" srcId="{ED5F45FB-39F1-4D51-91EC-E25B673FAD45}" destId="{027BB569-FFF2-4354-9688-39C97F703975}" srcOrd="0" destOrd="0" presId="urn:microsoft.com/office/officeart/2018/2/layout/IconCircleList"/>
    <dgm:cxn modelId="{04823AD3-2F5C-4789-B42B-735189265BDE}" type="presParOf" srcId="{ED5F45FB-39F1-4D51-91EC-E25B673FAD45}" destId="{644B5332-E807-499E-AF3A-7D6FEDB1869C}" srcOrd="1" destOrd="0" presId="urn:microsoft.com/office/officeart/2018/2/layout/IconCircleList"/>
    <dgm:cxn modelId="{B6CAAC79-CA20-493D-981A-4D2AE1B9B6EF}" type="presParOf" srcId="{ED5F45FB-39F1-4D51-91EC-E25B673FAD45}" destId="{CC027DD9-EF78-4BF6-A994-1F41051DC525}" srcOrd="2" destOrd="0" presId="urn:microsoft.com/office/officeart/2018/2/layout/IconCircleList"/>
    <dgm:cxn modelId="{8427E56A-D3BF-4135-9760-CCDD6823C1C7}" type="presParOf" srcId="{ED5F45FB-39F1-4D51-91EC-E25B673FAD45}" destId="{89B2C326-F787-4E09-98C2-01751E66BFD3}" srcOrd="3" destOrd="0" presId="urn:microsoft.com/office/officeart/2018/2/layout/IconCircleList"/>
    <dgm:cxn modelId="{03172344-DD30-4548-8FAC-367BCAFFC80A}" type="presParOf" srcId="{89D628D4-B8CA-499A-A0DB-4CC9339F283F}" destId="{8F6C9A9B-995B-4C5D-89E8-5699A836573E}" srcOrd="3" destOrd="0" presId="urn:microsoft.com/office/officeart/2018/2/layout/IconCircleList"/>
    <dgm:cxn modelId="{FA3DF2E7-E802-442A-8563-A90290B912BB}" type="presParOf" srcId="{89D628D4-B8CA-499A-A0DB-4CC9339F283F}" destId="{62EAD12A-D1F6-4E05-A6FD-B4E6797365EF}" srcOrd="4" destOrd="0" presId="urn:microsoft.com/office/officeart/2018/2/layout/IconCircleList"/>
    <dgm:cxn modelId="{424A39CA-EA1E-4BD0-9CF8-F0F7D720994C}" type="presParOf" srcId="{62EAD12A-D1F6-4E05-A6FD-B4E6797365EF}" destId="{5B9E8EF1-E604-4528-934E-24F8F8681B86}" srcOrd="0" destOrd="0" presId="urn:microsoft.com/office/officeart/2018/2/layout/IconCircleList"/>
    <dgm:cxn modelId="{2C0C0132-8F96-47DA-A34A-12F692E6B952}" type="presParOf" srcId="{62EAD12A-D1F6-4E05-A6FD-B4E6797365EF}" destId="{65691458-8025-48C3-8431-C9B01CFE5808}" srcOrd="1" destOrd="0" presId="urn:microsoft.com/office/officeart/2018/2/layout/IconCircleList"/>
    <dgm:cxn modelId="{FD8338DD-D47E-44BE-BB90-845E94C9BE67}" type="presParOf" srcId="{62EAD12A-D1F6-4E05-A6FD-B4E6797365EF}" destId="{A2C2A060-DDC6-4A23-8BFC-57A14C620462}" srcOrd="2" destOrd="0" presId="urn:microsoft.com/office/officeart/2018/2/layout/IconCircleList"/>
    <dgm:cxn modelId="{114DDE80-CD2D-4025-84AB-CFDCBFF3ABE3}" type="presParOf" srcId="{62EAD12A-D1F6-4E05-A6FD-B4E6797365EF}" destId="{D16CD1E2-1C0A-4D59-91B5-8C63424EBCCA}" srcOrd="3" destOrd="0" presId="urn:microsoft.com/office/officeart/2018/2/layout/IconCircleList"/>
    <dgm:cxn modelId="{8BFD5F8A-BE56-471A-8F27-717079970A8D}" type="presParOf" srcId="{89D628D4-B8CA-499A-A0DB-4CC9339F283F}" destId="{25D43EA8-E022-46B4-87A0-0EB3F452E800}" srcOrd="5" destOrd="0" presId="urn:microsoft.com/office/officeart/2018/2/layout/IconCircleList"/>
    <dgm:cxn modelId="{E251E645-D53F-40C3-B3BE-1EDEB98DF522}" type="presParOf" srcId="{89D628D4-B8CA-499A-A0DB-4CC9339F283F}" destId="{69DBDFB6-66A8-4B6D-A8A1-6FFB48EB42B7}" srcOrd="6" destOrd="0" presId="urn:microsoft.com/office/officeart/2018/2/layout/IconCircleList"/>
    <dgm:cxn modelId="{AEA3472A-84E4-497F-A770-E031F80DD38E}" type="presParOf" srcId="{69DBDFB6-66A8-4B6D-A8A1-6FFB48EB42B7}" destId="{07C7606E-638C-4576-A0C0-C7D52C99EC96}" srcOrd="0" destOrd="0" presId="urn:microsoft.com/office/officeart/2018/2/layout/IconCircleList"/>
    <dgm:cxn modelId="{3FFEFC0E-6359-4C67-B5BF-DB7DAC334C7D}" type="presParOf" srcId="{69DBDFB6-66A8-4B6D-A8A1-6FFB48EB42B7}" destId="{2C8BFEAF-62BF-41A6-B93B-1AE08224C779}" srcOrd="1" destOrd="0" presId="urn:microsoft.com/office/officeart/2018/2/layout/IconCircleList"/>
    <dgm:cxn modelId="{F9E6B212-2CD4-4FA4-B7AE-E4AC6A694A78}" type="presParOf" srcId="{69DBDFB6-66A8-4B6D-A8A1-6FFB48EB42B7}" destId="{2BA8C50F-91E1-4005-97C0-9FA85F19650A}" srcOrd="2" destOrd="0" presId="urn:microsoft.com/office/officeart/2018/2/layout/IconCircleList"/>
    <dgm:cxn modelId="{50721B3F-1DFE-4C3F-AFE6-52C00C017DE2}" type="presParOf" srcId="{69DBDFB6-66A8-4B6D-A8A1-6FFB48EB42B7}" destId="{85497405-0C4B-4D2B-AEB3-A473A32A267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68A651-333F-450C-8A8A-9E41D87B46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07F2C96-1DE6-4085-9B65-5AB613427767}">
      <dgm:prSet/>
      <dgm:spPr/>
      <dgm:t>
        <a:bodyPr/>
        <a:lstStyle/>
        <a:p>
          <a:r>
            <a:rPr lang="en-US"/>
            <a:t>1. A camera surveillance automobile with user-controlled floor movement has been successfully built.</a:t>
          </a:r>
        </a:p>
      </dgm:t>
    </dgm:pt>
    <dgm:pt modelId="{2ED9BF0D-EEA0-40AF-9ECF-1D488DED9DEB}" type="parTrans" cxnId="{BE1EA971-8B99-49A3-95C6-2E3AE52FEF36}">
      <dgm:prSet/>
      <dgm:spPr/>
      <dgm:t>
        <a:bodyPr/>
        <a:lstStyle/>
        <a:p>
          <a:endParaRPr lang="en-US"/>
        </a:p>
      </dgm:t>
    </dgm:pt>
    <dgm:pt modelId="{68AA13A5-E138-41D0-AEED-39D253E81CBA}" type="sibTrans" cxnId="{BE1EA971-8B99-49A3-95C6-2E3AE52FEF36}">
      <dgm:prSet/>
      <dgm:spPr/>
      <dgm:t>
        <a:bodyPr/>
        <a:lstStyle/>
        <a:p>
          <a:endParaRPr lang="en-US"/>
        </a:p>
      </dgm:t>
    </dgm:pt>
    <dgm:pt modelId="{85CBCC76-EBA2-4616-B4B3-3483809CDA82}">
      <dgm:prSet/>
      <dgm:spPr/>
      <dgm:t>
        <a:bodyPr/>
        <a:lstStyle/>
        <a:p>
          <a:r>
            <a:rPr lang="en-US"/>
            <a:t>2. Integrated a pan tilt servo base that can rotate 180 degrees in both the horizontal and vertical directions to provide 360 degrees of coverage.</a:t>
          </a:r>
        </a:p>
      </dgm:t>
    </dgm:pt>
    <dgm:pt modelId="{0CFD4345-C0E1-44DD-972F-2C8727ABA7A9}" type="parTrans" cxnId="{A0BECE67-8618-40C4-ADF5-347DD73F1CEF}">
      <dgm:prSet/>
      <dgm:spPr/>
      <dgm:t>
        <a:bodyPr/>
        <a:lstStyle/>
        <a:p>
          <a:endParaRPr lang="en-US"/>
        </a:p>
      </dgm:t>
    </dgm:pt>
    <dgm:pt modelId="{0ED4FA65-E4BF-4B9E-9B18-2019DFEE7851}" type="sibTrans" cxnId="{A0BECE67-8618-40C4-ADF5-347DD73F1CEF}">
      <dgm:prSet/>
      <dgm:spPr/>
      <dgm:t>
        <a:bodyPr/>
        <a:lstStyle/>
        <a:p>
          <a:endParaRPr lang="en-US"/>
        </a:p>
      </dgm:t>
    </dgm:pt>
    <dgm:pt modelId="{81C6EC4B-2835-4C3E-BE73-7FDAD49FFD6C}">
      <dgm:prSet/>
      <dgm:spPr/>
      <dgm:t>
        <a:bodyPr/>
        <a:lstStyle/>
        <a:p>
          <a:r>
            <a:rPr lang="en-US"/>
            <a:t>3. Using an Arduino Uno microcontroller board, movement control was implemented to enable exact user engagement.</a:t>
          </a:r>
        </a:p>
      </dgm:t>
    </dgm:pt>
    <dgm:pt modelId="{EDD08C49-A5EA-4F42-84DF-0E0F68FB5071}" type="parTrans" cxnId="{F5485348-74C5-4672-A8C9-09CAA8B9DD79}">
      <dgm:prSet/>
      <dgm:spPr/>
      <dgm:t>
        <a:bodyPr/>
        <a:lstStyle/>
        <a:p>
          <a:endParaRPr lang="en-US"/>
        </a:p>
      </dgm:t>
    </dgm:pt>
    <dgm:pt modelId="{57183B24-9362-495D-B036-A1A032E44CFE}" type="sibTrans" cxnId="{F5485348-74C5-4672-A8C9-09CAA8B9DD79}">
      <dgm:prSet/>
      <dgm:spPr/>
      <dgm:t>
        <a:bodyPr/>
        <a:lstStyle/>
        <a:p>
          <a:endParaRPr lang="en-US"/>
        </a:p>
      </dgm:t>
    </dgm:pt>
    <dgm:pt modelId="{18E952D4-002C-484C-9FD3-42DBA4E8FE26}">
      <dgm:prSet/>
      <dgm:spPr/>
      <dgm:t>
        <a:bodyPr/>
        <a:lstStyle/>
        <a:p>
          <a:r>
            <a:rPr lang="en-US"/>
            <a:t>4. Installed Wi-Fi connectivity to send live video from the cameras to a web browser online, allowing for remote viewing through the tracking of the cameras' IP addresses.</a:t>
          </a:r>
        </a:p>
      </dgm:t>
    </dgm:pt>
    <dgm:pt modelId="{7491ECAD-0608-432D-9C1E-E61108FDD542}" type="parTrans" cxnId="{8C08B5D1-782F-4C54-B75E-DFF03437644F}">
      <dgm:prSet/>
      <dgm:spPr/>
      <dgm:t>
        <a:bodyPr/>
        <a:lstStyle/>
        <a:p>
          <a:endParaRPr lang="en-US"/>
        </a:p>
      </dgm:t>
    </dgm:pt>
    <dgm:pt modelId="{C7F95D07-D376-472D-B7CC-7C6A1735A976}" type="sibTrans" cxnId="{8C08B5D1-782F-4C54-B75E-DFF03437644F}">
      <dgm:prSet/>
      <dgm:spPr/>
      <dgm:t>
        <a:bodyPr/>
        <a:lstStyle/>
        <a:p>
          <a:endParaRPr lang="en-US"/>
        </a:p>
      </dgm:t>
    </dgm:pt>
    <dgm:pt modelId="{E1E194EF-6FAE-4DA9-9925-80767FC71679}">
      <dgm:prSet/>
      <dgm:spPr/>
      <dgm:t>
        <a:bodyPr/>
        <a:lstStyle/>
        <a:p>
          <a:r>
            <a:rPr lang="en-US"/>
            <a:t>5. The project's goal of developing a user-controlled, widely-covering, and adaptable surveillance system was accomplished.</a:t>
          </a:r>
        </a:p>
      </dgm:t>
    </dgm:pt>
    <dgm:pt modelId="{6137AF04-8CB8-4431-BC3A-4A0D8F0CF05C}" type="parTrans" cxnId="{AC0A3873-4FCE-41DD-B45F-E98DF93441B1}">
      <dgm:prSet/>
      <dgm:spPr/>
      <dgm:t>
        <a:bodyPr/>
        <a:lstStyle/>
        <a:p>
          <a:endParaRPr lang="en-US"/>
        </a:p>
      </dgm:t>
    </dgm:pt>
    <dgm:pt modelId="{935E2047-E103-494A-AEF6-484CC299927E}" type="sibTrans" cxnId="{AC0A3873-4FCE-41DD-B45F-E98DF93441B1}">
      <dgm:prSet/>
      <dgm:spPr/>
      <dgm:t>
        <a:bodyPr/>
        <a:lstStyle/>
        <a:p>
          <a:endParaRPr lang="en-US"/>
        </a:p>
      </dgm:t>
    </dgm:pt>
    <dgm:pt modelId="{1A052B71-E09E-46EF-9D88-786AD4F27B71}" type="pres">
      <dgm:prSet presAssocID="{6F68A651-333F-450C-8A8A-9E41D87B46CE}" presName="root" presStyleCnt="0">
        <dgm:presLayoutVars>
          <dgm:dir/>
          <dgm:resizeHandles val="exact"/>
        </dgm:presLayoutVars>
      </dgm:prSet>
      <dgm:spPr/>
    </dgm:pt>
    <dgm:pt modelId="{3BADEC21-E986-4819-B649-17D5501CD8C9}" type="pres">
      <dgm:prSet presAssocID="{B07F2C96-1DE6-4085-9B65-5AB613427767}" presName="compNode" presStyleCnt="0"/>
      <dgm:spPr/>
    </dgm:pt>
    <dgm:pt modelId="{C5CF3712-3892-45AB-9DCB-09BF7CA7CADB}" type="pres">
      <dgm:prSet presAssocID="{B07F2C96-1DE6-4085-9B65-5AB613427767}" presName="bgRect" presStyleLbl="bgShp" presStyleIdx="0" presStyleCnt="5"/>
      <dgm:spPr/>
    </dgm:pt>
    <dgm:pt modelId="{548C2794-1A41-44B7-8DC0-AE087EAA2868}" type="pres">
      <dgm:prSet presAssocID="{B07F2C96-1DE6-4085-9B65-5AB61342776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86C22EA2-94C2-48EA-9858-D2413B38416B}" type="pres">
      <dgm:prSet presAssocID="{B07F2C96-1DE6-4085-9B65-5AB613427767}" presName="spaceRect" presStyleCnt="0"/>
      <dgm:spPr/>
    </dgm:pt>
    <dgm:pt modelId="{54575C6D-94A7-4D4A-82C0-C000D70308F1}" type="pres">
      <dgm:prSet presAssocID="{B07F2C96-1DE6-4085-9B65-5AB613427767}" presName="parTx" presStyleLbl="revTx" presStyleIdx="0" presStyleCnt="5">
        <dgm:presLayoutVars>
          <dgm:chMax val="0"/>
          <dgm:chPref val="0"/>
        </dgm:presLayoutVars>
      </dgm:prSet>
      <dgm:spPr/>
    </dgm:pt>
    <dgm:pt modelId="{96FCDC75-840B-476E-B6C2-F3225135906B}" type="pres">
      <dgm:prSet presAssocID="{68AA13A5-E138-41D0-AEED-39D253E81CBA}" presName="sibTrans" presStyleCnt="0"/>
      <dgm:spPr/>
    </dgm:pt>
    <dgm:pt modelId="{CB6F2831-63A7-401E-8A42-A0EFD493E77D}" type="pres">
      <dgm:prSet presAssocID="{85CBCC76-EBA2-4616-B4B3-3483809CDA82}" presName="compNode" presStyleCnt="0"/>
      <dgm:spPr/>
    </dgm:pt>
    <dgm:pt modelId="{5191043E-3142-47AD-8FD8-95F0D880097C}" type="pres">
      <dgm:prSet presAssocID="{85CBCC76-EBA2-4616-B4B3-3483809CDA82}" presName="bgRect" presStyleLbl="bgShp" presStyleIdx="1" presStyleCnt="5"/>
      <dgm:spPr/>
    </dgm:pt>
    <dgm:pt modelId="{9EBD1A91-4E7B-4B18-AFE5-DB420BA9E4A0}" type="pres">
      <dgm:prSet presAssocID="{85CBCC76-EBA2-4616-B4B3-3483809CDA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vron Arrows"/>
        </a:ext>
      </dgm:extLst>
    </dgm:pt>
    <dgm:pt modelId="{1A7D7873-B66E-4D69-886B-900A650052D5}" type="pres">
      <dgm:prSet presAssocID="{85CBCC76-EBA2-4616-B4B3-3483809CDA82}" presName="spaceRect" presStyleCnt="0"/>
      <dgm:spPr/>
    </dgm:pt>
    <dgm:pt modelId="{1E4ED23F-6B00-4CF7-808C-BF35FC0496B4}" type="pres">
      <dgm:prSet presAssocID="{85CBCC76-EBA2-4616-B4B3-3483809CDA82}" presName="parTx" presStyleLbl="revTx" presStyleIdx="1" presStyleCnt="5">
        <dgm:presLayoutVars>
          <dgm:chMax val="0"/>
          <dgm:chPref val="0"/>
        </dgm:presLayoutVars>
      </dgm:prSet>
      <dgm:spPr/>
    </dgm:pt>
    <dgm:pt modelId="{D3AF7B2C-F6F0-4001-88DD-9AA98AEF5E4B}" type="pres">
      <dgm:prSet presAssocID="{0ED4FA65-E4BF-4B9E-9B18-2019DFEE7851}" presName="sibTrans" presStyleCnt="0"/>
      <dgm:spPr/>
    </dgm:pt>
    <dgm:pt modelId="{200FA654-5A4E-4C58-B1BA-88FDE6C375DB}" type="pres">
      <dgm:prSet presAssocID="{81C6EC4B-2835-4C3E-BE73-7FDAD49FFD6C}" presName="compNode" presStyleCnt="0"/>
      <dgm:spPr/>
    </dgm:pt>
    <dgm:pt modelId="{E015D406-A0EA-4D1B-8F22-AB4B4434A893}" type="pres">
      <dgm:prSet presAssocID="{81C6EC4B-2835-4C3E-BE73-7FDAD49FFD6C}" presName="bgRect" presStyleLbl="bgShp" presStyleIdx="2" presStyleCnt="5"/>
      <dgm:spPr/>
    </dgm:pt>
    <dgm:pt modelId="{B8B8720F-758D-469E-954C-A10C7DD6D6C6}" type="pres">
      <dgm:prSet presAssocID="{81C6EC4B-2835-4C3E-BE73-7FDAD49FFD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B8EBE89-D1C2-4592-AFBC-B44F6A7A5E59}" type="pres">
      <dgm:prSet presAssocID="{81C6EC4B-2835-4C3E-BE73-7FDAD49FFD6C}" presName="spaceRect" presStyleCnt="0"/>
      <dgm:spPr/>
    </dgm:pt>
    <dgm:pt modelId="{4500F754-8E1E-4C19-B6D0-295E821DEB8F}" type="pres">
      <dgm:prSet presAssocID="{81C6EC4B-2835-4C3E-BE73-7FDAD49FFD6C}" presName="parTx" presStyleLbl="revTx" presStyleIdx="2" presStyleCnt="5">
        <dgm:presLayoutVars>
          <dgm:chMax val="0"/>
          <dgm:chPref val="0"/>
        </dgm:presLayoutVars>
      </dgm:prSet>
      <dgm:spPr/>
    </dgm:pt>
    <dgm:pt modelId="{531990E7-E8BB-4FA5-BDCA-E64CBECA9639}" type="pres">
      <dgm:prSet presAssocID="{57183B24-9362-495D-B036-A1A032E44CFE}" presName="sibTrans" presStyleCnt="0"/>
      <dgm:spPr/>
    </dgm:pt>
    <dgm:pt modelId="{5F3F4F39-1B8A-422A-BFD9-1C1828C49C22}" type="pres">
      <dgm:prSet presAssocID="{18E952D4-002C-484C-9FD3-42DBA4E8FE26}" presName="compNode" presStyleCnt="0"/>
      <dgm:spPr/>
    </dgm:pt>
    <dgm:pt modelId="{683AAEC3-57F4-4B85-865B-F39966DCEEE9}" type="pres">
      <dgm:prSet presAssocID="{18E952D4-002C-484C-9FD3-42DBA4E8FE26}" presName="bgRect" presStyleLbl="bgShp" presStyleIdx="3" presStyleCnt="5"/>
      <dgm:spPr/>
    </dgm:pt>
    <dgm:pt modelId="{4013EB5D-9C8D-4F92-85B0-94CD13F769DD}" type="pres">
      <dgm:prSet presAssocID="{18E952D4-002C-484C-9FD3-42DBA4E8FE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cam"/>
        </a:ext>
      </dgm:extLst>
    </dgm:pt>
    <dgm:pt modelId="{73C94393-BA2F-4A8A-A945-E3F1D4CC3325}" type="pres">
      <dgm:prSet presAssocID="{18E952D4-002C-484C-9FD3-42DBA4E8FE26}" presName="spaceRect" presStyleCnt="0"/>
      <dgm:spPr/>
    </dgm:pt>
    <dgm:pt modelId="{62232C59-8D17-4CEB-AF16-EF773D53FF16}" type="pres">
      <dgm:prSet presAssocID="{18E952D4-002C-484C-9FD3-42DBA4E8FE26}" presName="parTx" presStyleLbl="revTx" presStyleIdx="3" presStyleCnt="5">
        <dgm:presLayoutVars>
          <dgm:chMax val="0"/>
          <dgm:chPref val="0"/>
        </dgm:presLayoutVars>
      </dgm:prSet>
      <dgm:spPr/>
    </dgm:pt>
    <dgm:pt modelId="{27B25959-B17F-4BCB-9680-165F39C14FA6}" type="pres">
      <dgm:prSet presAssocID="{C7F95D07-D376-472D-B7CC-7C6A1735A976}" presName="sibTrans" presStyleCnt="0"/>
      <dgm:spPr/>
    </dgm:pt>
    <dgm:pt modelId="{AF430062-111E-4E5B-9148-937DB23E4469}" type="pres">
      <dgm:prSet presAssocID="{E1E194EF-6FAE-4DA9-9925-80767FC71679}" presName="compNode" presStyleCnt="0"/>
      <dgm:spPr/>
    </dgm:pt>
    <dgm:pt modelId="{E3785F2D-AA23-4010-B3D2-EE4B376C1ABE}" type="pres">
      <dgm:prSet presAssocID="{E1E194EF-6FAE-4DA9-9925-80767FC71679}" presName="bgRect" presStyleLbl="bgShp" presStyleIdx="4" presStyleCnt="5"/>
      <dgm:spPr/>
    </dgm:pt>
    <dgm:pt modelId="{FFBA067A-592C-4F0E-B2D5-9074BCFE79B4}" type="pres">
      <dgm:prSet presAssocID="{E1E194EF-6FAE-4DA9-9925-80767FC7167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Sign"/>
        </a:ext>
      </dgm:extLst>
    </dgm:pt>
    <dgm:pt modelId="{21CFBA5A-6194-43C2-BEEA-72FB2ECD6C08}" type="pres">
      <dgm:prSet presAssocID="{E1E194EF-6FAE-4DA9-9925-80767FC71679}" presName="spaceRect" presStyleCnt="0"/>
      <dgm:spPr/>
    </dgm:pt>
    <dgm:pt modelId="{FFA6A891-4E35-4BF2-AD09-75B5D184710F}" type="pres">
      <dgm:prSet presAssocID="{E1E194EF-6FAE-4DA9-9925-80767FC71679}" presName="parTx" presStyleLbl="revTx" presStyleIdx="4" presStyleCnt="5">
        <dgm:presLayoutVars>
          <dgm:chMax val="0"/>
          <dgm:chPref val="0"/>
        </dgm:presLayoutVars>
      </dgm:prSet>
      <dgm:spPr/>
    </dgm:pt>
  </dgm:ptLst>
  <dgm:cxnLst>
    <dgm:cxn modelId="{EE48742A-DF08-4703-A322-35E48EF22CA9}" type="presOf" srcId="{81C6EC4B-2835-4C3E-BE73-7FDAD49FFD6C}" destId="{4500F754-8E1E-4C19-B6D0-295E821DEB8F}" srcOrd="0" destOrd="0" presId="urn:microsoft.com/office/officeart/2018/2/layout/IconVerticalSolidList"/>
    <dgm:cxn modelId="{23208C32-890F-4647-ABBB-D1F6D098A930}" type="presOf" srcId="{6F68A651-333F-450C-8A8A-9E41D87B46CE}" destId="{1A052B71-E09E-46EF-9D88-786AD4F27B71}" srcOrd="0" destOrd="0" presId="urn:microsoft.com/office/officeart/2018/2/layout/IconVerticalSolidList"/>
    <dgm:cxn modelId="{D1CA5C36-5550-44FB-B5E3-E2C62B253FF8}" type="presOf" srcId="{B07F2C96-1DE6-4085-9B65-5AB613427767}" destId="{54575C6D-94A7-4D4A-82C0-C000D70308F1}" srcOrd="0" destOrd="0" presId="urn:microsoft.com/office/officeart/2018/2/layout/IconVerticalSolidList"/>
    <dgm:cxn modelId="{A0BECE67-8618-40C4-ADF5-347DD73F1CEF}" srcId="{6F68A651-333F-450C-8A8A-9E41D87B46CE}" destId="{85CBCC76-EBA2-4616-B4B3-3483809CDA82}" srcOrd="1" destOrd="0" parTransId="{0CFD4345-C0E1-44DD-972F-2C8727ABA7A9}" sibTransId="{0ED4FA65-E4BF-4B9E-9B18-2019DFEE7851}"/>
    <dgm:cxn modelId="{F5485348-74C5-4672-A8C9-09CAA8B9DD79}" srcId="{6F68A651-333F-450C-8A8A-9E41D87B46CE}" destId="{81C6EC4B-2835-4C3E-BE73-7FDAD49FFD6C}" srcOrd="2" destOrd="0" parTransId="{EDD08C49-A5EA-4F42-84DF-0E0F68FB5071}" sibTransId="{57183B24-9362-495D-B036-A1A032E44CFE}"/>
    <dgm:cxn modelId="{BE1EA971-8B99-49A3-95C6-2E3AE52FEF36}" srcId="{6F68A651-333F-450C-8A8A-9E41D87B46CE}" destId="{B07F2C96-1DE6-4085-9B65-5AB613427767}" srcOrd="0" destOrd="0" parTransId="{2ED9BF0D-EEA0-40AF-9ECF-1D488DED9DEB}" sibTransId="{68AA13A5-E138-41D0-AEED-39D253E81CBA}"/>
    <dgm:cxn modelId="{74FFF852-890B-4E97-B076-93C4701CFBC8}" type="presOf" srcId="{18E952D4-002C-484C-9FD3-42DBA4E8FE26}" destId="{62232C59-8D17-4CEB-AF16-EF773D53FF16}" srcOrd="0" destOrd="0" presId="urn:microsoft.com/office/officeart/2018/2/layout/IconVerticalSolidList"/>
    <dgm:cxn modelId="{AC0A3873-4FCE-41DD-B45F-E98DF93441B1}" srcId="{6F68A651-333F-450C-8A8A-9E41D87B46CE}" destId="{E1E194EF-6FAE-4DA9-9925-80767FC71679}" srcOrd="4" destOrd="0" parTransId="{6137AF04-8CB8-4431-BC3A-4A0D8F0CF05C}" sibTransId="{935E2047-E103-494A-AEF6-484CC299927E}"/>
    <dgm:cxn modelId="{5BA197BA-373B-48E3-99CA-0A3FC9301603}" type="presOf" srcId="{85CBCC76-EBA2-4616-B4B3-3483809CDA82}" destId="{1E4ED23F-6B00-4CF7-808C-BF35FC0496B4}" srcOrd="0" destOrd="0" presId="urn:microsoft.com/office/officeart/2018/2/layout/IconVerticalSolidList"/>
    <dgm:cxn modelId="{831376CD-4BCE-4B53-8C97-816B00190B2B}" type="presOf" srcId="{E1E194EF-6FAE-4DA9-9925-80767FC71679}" destId="{FFA6A891-4E35-4BF2-AD09-75B5D184710F}" srcOrd="0" destOrd="0" presId="urn:microsoft.com/office/officeart/2018/2/layout/IconVerticalSolidList"/>
    <dgm:cxn modelId="{8C08B5D1-782F-4C54-B75E-DFF03437644F}" srcId="{6F68A651-333F-450C-8A8A-9E41D87B46CE}" destId="{18E952D4-002C-484C-9FD3-42DBA4E8FE26}" srcOrd="3" destOrd="0" parTransId="{7491ECAD-0608-432D-9C1E-E61108FDD542}" sibTransId="{C7F95D07-D376-472D-B7CC-7C6A1735A976}"/>
    <dgm:cxn modelId="{2885DB86-773B-4D79-9555-4A4CB0E7CA79}" type="presParOf" srcId="{1A052B71-E09E-46EF-9D88-786AD4F27B71}" destId="{3BADEC21-E986-4819-B649-17D5501CD8C9}" srcOrd="0" destOrd="0" presId="urn:microsoft.com/office/officeart/2018/2/layout/IconVerticalSolidList"/>
    <dgm:cxn modelId="{4AE38816-B31F-46FA-BBFF-0A401CC485A3}" type="presParOf" srcId="{3BADEC21-E986-4819-B649-17D5501CD8C9}" destId="{C5CF3712-3892-45AB-9DCB-09BF7CA7CADB}" srcOrd="0" destOrd="0" presId="urn:microsoft.com/office/officeart/2018/2/layout/IconVerticalSolidList"/>
    <dgm:cxn modelId="{B69C273B-412A-4F18-81B1-43424B5BDD6D}" type="presParOf" srcId="{3BADEC21-E986-4819-B649-17D5501CD8C9}" destId="{548C2794-1A41-44B7-8DC0-AE087EAA2868}" srcOrd="1" destOrd="0" presId="urn:microsoft.com/office/officeart/2018/2/layout/IconVerticalSolidList"/>
    <dgm:cxn modelId="{A033C733-E084-4537-BD3D-4F4207559679}" type="presParOf" srcId="{3BADEC21-E986-4819-B649-17D5501CD8C9}" destId="{86C22EA2-94C2-48EA-9858-D2413B38416B}" srcOrd="2" destOrd="0" presId="urn:microsoft.com/office/officeart/2018/2/layout/IconVerticalSolidList"/>
    <dgm:cxn modelId="{787F8C64-550D-4950-AF4B-7F1012F8CDE4}" type="presParOf" srcId="{3BADEC21-E986-4819-B649-17D5501CD8C9}" destId="{54575C6D-94A7-4D4A-82C0-C000D70308F1}" srcOrd="3" destOrd="0" presId="urn:microsoft.com/office/officeart/2018/2/layout/IconVerticalSolidList"/>
    <dgm:cxn modelId="{E63F68F9-5D9C-4F62-91A9-FAD9A85E71A3}" type="presParOf" srcId="{1A052B71-E09E-46EF-9D88-786AD4F27B71}" destId="{96FCDC75-840B-476E-B6C2-F3225135906B}" srcOrd="1" destOrd="0" presId="urn:microsoft.com/office/officeart/2018/2/layout/IconVerticalSolidList"/>
    <dgm:cxn modelId="{CF769AA5-F5E2-4BEC-992F-C0CDE8B9E18B}" type="presParOf" srcId="{1A052B71-E09E-46EF-9D88-786AD4F27B71}" destId="{CB6F2831-63A7-401E-8A42-A0EFD493E77D}" srcOrd="2" destOrd="0" presId="urn:microsoft.com/office/officeart/2018/2/layout/IconVerticalSolidList"/>
    <dgm:cxn modelId="{F643021F-D655-470F-978A-E9777F2A37A5}" type="presParOf" srcId="{CB6F2831-63A7-401E-8A42-A0EFD493E77D}" destId="{5191043E-3142-47AD-8FD8-95F0D880097C}" srcOrd="0" destOrd="0" presId="urn:microsoft.com/office/officeart/2018/2/layout/IconVerticalSolidList"/>
    <dgm:cxn modelId="{74559778-5A6C-4BC9-9051-DE2B67A724B9}" type="presParOf" srcId="{CB6F2831-63A7-401E-8A42-A0EFD493E77D}" destId="{9EBD1A91-4E7B-4B18-AFE5-DB420BA9E4A0}" srcOrd="1" destOrd="0" presId="urn:microsoft.com/office/officeart/2018/2/layout/IconVerticalSolidList"/>
    <dgm:cxn modelId="{00C68B9E-108E-47CD-AB82-B84447C737C2}" type="presParOf" srcId="{CB6F2831-63A7-401E-8A42-A0EFD493E77D}" destId="{1A7D7873-B66E-4D69-886B-900A650052D5}" srcOrd="2" destOrd="0" presId="urn:microsoft.com/office/officeart/2018/2/layout/IconVerticalSolidList"/>
    <dgm:cxn modelId="{E5781A61-C22B-4A65-A743-2B0055612220}" type="presParOf" srcId="{CB6F2831-63A7-401E-8A42-A0EFD493E77D}" destId="{1E4ED23F-6B00-4CF7-808C-BF35FC0496B4}" srcOrd="3" destOrd="0" presId="urn:microsoft.com/office/officeart/2018/2/layout/IconVerticalSolidList"/>
    <dgm:cxn modelId="{6B08D648-B8F7-4DF1-BC16-5E65B602FEBF}" type="presParOf" srcId="{1A052B71-E09E-46EF-9D88-786AD4F27B71}" destId="{D3AF7B2C-F6F0-4001-88DD-9AA98AEF5E4B}" srcOrd="3" destOrd="0" presId="urn:microsoft.com/office/officeart/2018/2/layout/IconVerticalSolidList"/>
    <dgm:cxn modelId="{6027A802-F34E-4681-89DC-757A9842ABE1}" type="presParOf" srcId="{1A052B71-E09E-46EF-9D88-786AD4F27B71}" destId="{200FA654-5A4E-4C58-B1BA-88FDE6C375DB}" srcOrd="4" destOrd="0" presId="urn:microsoft.com/office/officeart/2018/2/layout/IconVerticalSolidList"/>
    <dgm:cxn modelId="{883A5C9C-3C38-4863-9805-F186B1BC9D73}" type="presParOf" srcId="{200FA654-5A4E-4C58-B1BA-88FDE6C375DB}" destId="{E015D406-A0EA-4D1B-8F22-AB4B4434A893}" srcOrd="0" destOrd="0" presId="urn:microsoft.com/office/officeart/2018/2/layout/IconVerticalSolidList"/>
    <dgm:cxn modelId="{2EBCEA26-87B0-4B87-811B-81C23A4DC2FE}" type="presParOf" srcId="{200FA654-5A4E-4C58-B1BA-88FDE6C375DB}" destId="{B8B8720F-758D-469E-954C-A10C7DD6D6C6}" srcOrd="1" destOrd="0" presId="urn:microsoft.com/office/officeart/2018/2/layout/IconVerticalSolidList"/>
    <dgm:cxn modelId="{5B26F710-B53B-47EC-9077-2F72A3D71BE3}" type="presParOf" srcId="{200FA654-5A4E-4C58-B1BA-88FDE6C375DB}" destId="{EB8EBE89-D1C2-4592-AFBC-B44F6A7A5E59}" srcOrd="2" destOrd="0" presId="urn:microsoft.com/office/officeart/2018/2/layout/IconVerticalSolidList"/>
    <dgm:cxn modelId="{9495EDE1-860A-4AB8-BEF1-B988AD54F00C}" type="presParOf" srcId="{200FA654-5A4E-4C58-B1BA-88FDE6C375DB}" destId="{4500F754-8E1E-4C19-B6D0-295E821DEB8F}" srcOrd="3" destOrd="0" presId="urn:microsoft.com/office/officeart/2018/2/layout/IconVerticalSolidList"/>
    <dgm:cxn modelId="{2141401E-FEB4-424E-A281-8838EC5CDDD4}" type="presParOf" srcId="{1A052B71-E09E-46EF-9D88-786AD4F27B71}" destId="{531990E7-E8BB-4FA5-BDCA-E64CBECA9639}" srcOrd="5" destOrd="0" presId="urn:microsoft.com/office/officeart/2018/2/layout/IconVerticalSolidList"/>
    <dgm:cxn modelId="{90F19B39-543D-49B5-B44F-FEE76349CEFE}" type="presParOf" srcId="{1A052B71-E09E-46EF-9D88-786AD4F27B71}" destId="{5F3F4F39-1B8A-422A-BFD9-1C1828C49C22}" srcOrd="6" destOrd="0" presId="urn:microsoft.com/office/officeart/2018/2/layout/IconVerticalSolidList"/>
    <dgm:cxn modelId="{69BB3DDC-7D27-4B70-B0EA-C34BD1296904}" type="presParOf" srcId="{5F3F4F39-1B8A-422A-BFD9-1C1828C49C22}" destId="{683AAEC3-57F4-4B85-865B-F39966DCEEE9}" srcOrd="0" destOrd="0" presId="urn:microsoft.com/office/officeart/2018/2/layout/IconVerticalSolidList"/>
    <dgm:cxn modelId="{5D5F9B4E-AB0B-4CCF-AE94-2A24571F09E3}" type="presParOf" srcId="{5F3F4F39-1B8A-422A-BFD9-1C1828C49C22}" destId="{4013EB5D-9C8D-4F92-85B0-94CD13F769DD}" srcOrd="1" destOrd="0" presId="urn:microsoft.com/office/officeart/2018/2/layout/IconVerticalSolidList"/>
    <dgm:cxn modelId="{2B755B7E-9380-48AA-9679-682A41128DA0}" type="presParOf" srcId="{5F3F4F39-1B8A-422A-BFD9-1C1828C49C22}" destId="{73C94393-BA2F-4A8A-A945-E3F1D4CC3325}" srcOrd="2" destOrd="0" presId="urn:microsoft.com/office/officeart/2018/2/layout/IconVerticalSolidList"/>
    <dgm:cxn modelId="{AFA5C08C-2498-40BA-8863-14836719E16B}" type="presParOf" srcId="{5F3F4F39-1B8A-422A-BFD9-1C1828C49C22}" destId="{62232C59-8D17-4CEB-AF16-EF773D53FF16}" srcOrd="3" destOrd="0" presId="urn:microsoft.com/office/officeart/2018/2/layout/IconVerticalSolidList"/>
    <dgm:cxn modelId="{DE78B882-A1B5-4E70-8FDC-63569A208527}" type="presParOf" srcId="{1A052B71-E09E-46EF-9D88-786AD4F27B71}" destId="{27B25959-B17F-4BCB-9680-165F39C14FA6}" srcOrd="7" destOrd="0" presId="urn:microsoft.com/office/officeart/2018/2/layout/IconVerticalSolidList"/>
    <dgm:cxn modelId="{0D5BDC66-CB5C-401F-9518-A34128ACB37D}" type="presParOf" srcId="{1A052B71-E09E-46EF-9D88-786AD4F27B71}" destId="{AF430062-111E-4E5B-9148-937DB23E4469}" srcOrd="8" destOrd="0" presId="urn:microsoft.com/office/officeart/2018/2/layout/IconVerticalSolidList"/>
    <dgm:cxn modelId="{BFA4EC41-56D2-4F84-8A53-F8149FD677AA}" type="presParOf" srcId="{AF430062-111E-4E5B-9148-937DB23E4469}" destId="{E3785F2D-AA23-4010-B3D2-EE4B376C1ABE}" srcOrd="0" destOrd="0" presId="urn:microsoft.com/office/officeart/2018/2/layout/IconVerticalSolidList"/>
    <dgm:cxn modelId="{2839E960-7C2F-453F-B4F4-0AE3D65FB92E}" type="presParOf" srcId="{AF430062-111E-4E5B-9148-937DB23E4469}" destId="{FFBA067A-592C-4F0E-B2D5-9074BCFE79B4}" srcOrd="1" destOrd="0" presId="urn:microsoft.com/office/officeart/2018/2/layout/IconVerticalSolidList"/>
    <dgm:cxn modelId="{CD274686-6ED5-4A65-B7BE-8090FBD37EF9}" type="presParOf" srcId="{AF430062-111E-4E5B-9148-937DB23E4469}" destId="{21CFBA5A-6194-43C2-BEEA-72FB2ECD6C08}" srcOrd="2" destOrd="0" presId="urn:microsoft.com/office/officeart/2018/2/layout/IconVerticalSolidList"/>
    <dgm:cxn modelId="{278A5061-898D-4BA4-9C16-17E175CEE6A7}" type="presParOf" srcId="{AF430062-111E-4E5B-9148-937DB23E4469}" destId="{FFA6A891-4E35-4BF2-AD09-75B5D184710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9AC9F-36B6-4FF0-9323-0F9EF0D065C6}">
      <dsp:nvSpPr>
        <dsp:cNvPr id="0" name=""/>
        <dsp:cNvSpPr/>
      </dsp:nvSpPr>
      <dsp:spPr>
        <a:xfrm>
          <a:off x="113437" y="525818"/>
          <a:ext cx="777000" cy="77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0BC98-DAE3-4C1B-95DE-53E4DCD8AFDC}">
      <dsp:nvSpPr>
        <dsp:cNvPr id="0" name=""/>
        <dsp:cNvSpPr/>
      </dsp:nvSpPr>
      <dsp:spPr>
        <a:xfrm>
          <a:off x="276607" y="688988"/>
          <a:ext cx="450660" cy="450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B66EC-A57D-4378-AB36-8D23241CF1FF}">
      <dsp:nvSpPr>
        <dsp:cNvPr id="0" name=""/>
        <dsp:cNvSpPr/>
      </dsp:nvSpPr>
      <dsp:spPr>
        <a:xfrm>
          <a:off x="1056937" y="525818"/>
          <a:ext cx="1831499" cy="77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Camera feed from ESP32 CAM.</a:t>
          </a:r>
        </a:p>
      </dsp:txBody>
      <dsp:txXfrm>
        <a:off x="1056937" y="525818"/>
        <a:ext cx="1831499" cy="777000"/>
      </dsp:txXfrm>
    </dsp:sp>
    <dsp:sp modelId="{027BB569-FFF2-4354-9688-39C97F703975}">
      <dsp:nvSpPr>
        <dsp:cNvPr id="0" name=""/>
        <dsp:cNvSpPr/>
      </dsp:nvSpPr>
      <dsp:spPr>
        <a:xfrm>
          <a:off x="3207562" y="525818"/>
          <a:ext cx="777000" cy="77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B5332-E807-499E-AF3A-7D6FEDB1869C}">
      <dsp:nvSpPr>
        <dsp:cNvPr id="0" name=""/>
        <dsp:cNvSpPr/>
      </dsp:nvSpPr>
      <dsp:spPr>
        <a:xfrm>
          <a:off x="3370732" y="688988"/>
          <a:ext cx="450660" cy="450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2C326-F787-4E09-98C2-01751E66BFD3}">
      <dsp:nvSpPr>
        <dsp:cNvPr id="0" name=""/>
        <dsp:cNvSpPr/>
      </dsp:nvSpPr>
      <dsp:spPr>
        <a:xfrm>
          <a:off x="4151062" y="525818"/>
          <a:ext cx="1831499" cy="77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Buttons(forward,left ,right,back).</a:t>
          </a:r>
        </a:p>
      </dsp:txBody>
      <dsp:txXfrm>
        <a:off x="4151062" y="525818"/>
        <a:ext cx="1831499" cy="777000"/>
      </dsp:txXfrm>
    </dsp:sp>
    <dsp:sp modelId="{5B9E8EF1-E604-4528-934E-24F8F8681B86}">
      <dsp:nvSpPr>
        <dsp:cNvPr id="0" name=""/>
        <dsp:cNvSpPr/>
      </dsp:nvSpPr>
      <dsp:spPr>
        <a:xfrm>
          <a:off x="113437" y="1836502"/>
          <a:ext cx="777000" cy="77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691458-8025-48C3-8431-C9B01CFE5808}">
      <dsp:nvSpPr>
        <dsp:cNvPr id="0" name=""/>
        <dsp:cNvSpPr/>
      </dsp:nvSpPr>
      <dsp:spPr>
        <a:xfrm>
          <a:off x="276607" y="1999672"/>
          <a:ext cx="450660" cy="450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6CD1E2-1C0A-4D59-91B5-8C63424EBCCA}">
      <dsp:nvSpPr>
        <dsp:cNvPr id="0" name=""/>
        <dsp:cNvSpPr/>
      </dsp:nvSpPr>
      <dsp:spPr>
        <a:xfrm>
          <a:off x="1056937" y="1836502"/>
          <a:ext cx="1831499" cy="77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To increase the brightness of the camera feed.</a:t>
          </a:r>
        </a:p>
      </dsp:txBody>
      <dsp:txXfrm>
        <a:off x="1056937" y="1836502"/>
        <a:ext cx="1831499" cy="777000"/>
      </dsp:txXfrm>
    </dsp:sp>
    <dsp:sp modelId="{07C7606E-638C-4576-A0C0-C7D52C99EC96}">
      <dsp:nvSpPr>
        <dsp:cNvPr id="0" name=""/>
        <dsp:cNvSpPr/>
      </dsp:nvSpPr>
      <dsp:spPr>
        <a:xfrm>
          <a:off x="3207562" y="1836502"/>
          <a:ext cx="777000" cy="77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BFEAF-62BF-41A6-B93B-1AE08224C779}">
      <dsp:nvSpPr>
        <dsp:cNvPr id="0" name=""/>
        <dsp:cNvSpPr/>
      </dsp:nvSpPr>
      <dsp:spPr>
        <a:xfrm>
          <a:off x="3370732" y="1999672"/>
          <a:ext cx="450660" cy="4506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497405-0C4B-4D2B-AEB3-A473A32A267D}">
      <dsp:nvSpPr>
        <dsp:cNvPr id="0" name=""/>
        <dsp:cNvSpPr/>
      </dsp:nvSpPr>
      <dsp:spPr>
        <a:xfrm>
          <a:off x="4151062" y="1836502"/>
          <a:ext cx="1831499" cy="77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To change the angle of the servo motors in the pan tilt assembly.</a:t>
          </a:r>
        </a:p>
      </dsp:txBody>
      <dsp:txXfrm>
        <a:off x="4151062" y="1836502"/>
        <a:ext cx="1831499" cy="777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F3712-3892-45AB-9DCB-09BF7CA7CADB}">
      <dsp:nvSpPr>
        <dsp:cNvPr id="0" name=""/>
        <dsp:cNvSpPr/>
      </dsp:nvSpPr>
      <dsp:spPr>
        <a:xfrm>
          <a:off x="0" y="3841"/>
          <a:ext cx="5886291" cy="8182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C2794-1A41-44B7-8DC0-AE087EAA2868}">
      <dsp:nvSpPr>
        <dsp:cNvPr id="0" name=""/>
        <dsp:cNvSpPr/>
      </dsp:nvSpPr>
      <dsp:spPr>
        <a:xfrm>
          <a:off x="247522" y="187948"/>
          <a:ext cx="450040" cy="4500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575C6D-94A7-4D4A-82C0-C000D70308F1}">
      <dsp:nvSpPr>
        <dsp:cNvPr id="0" name=""/>
        <dsp:cNvSpPr/>
      </dsp:nvSpPr>
      <dsp:spPr>
        <a:xfrm>
          <a:off x="945084" y="3841"/>
          <a:ext cx="4941206" cy="81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99" tIns="86599" rIns="86599" bIns="86599" numCol="1" spcCol="1270" anchor="ctr" anchorCtr="0">
          <a:noAutofit/>
        </a:bodyPr>
        <a:lstStyle/>
        <a:p>
          <a:pPr marL="0" lvl="0" indent="0" algn="l" defTabSz="666750">
            <a:lnSpc>
              <a:spcPct val="90000"/>
            </a:lnSpc>
            <a:spcBef>
              <a:spcPct val="0"/>
            </a:spcBef>
            <a:spcAft>
              <a:spcPct val="35000"/>
            </a:spcAft>
            <a:buNone/>
          </a:pPr>
          <a:r>
            <a:rPr lang="en-US" sz="1500" kern="1200"/>
            <a:t>1. A camera surveillance automobile with user-controlled floor movement has been successfully built.</a:t>
          </a:r>
        </a:p>
      </dsp:txBody>
      <dsp:txXfrm>
        <a:off x="945084" y="3841"/>
        <a:ext cx="4941206" cy="818254"/>
      </dsp:txXfrm>
    </dsp:sp>
    <dsp:sp modelId="{5191043E-3142-47AD-8FD8-95F0D880097C}">
      <dsp:nvSpPr>
        <dsp:cNvPr id="0" name=""/>
        <dsp:cNvSpPr/>
      </dsp:nvSpPr>
      <dsp:spPr>
        <a:xfrm>
          <a:off x="0" y="1026659"/>
          <a:ext cx="5886291" cy="8182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D1A91-4E7B-4B18-AFE5-DB420BA9E4A0}">
      <dsp:nvSpPr>
        <dsp:cNvPr id="0" name=""/>
        <dsp:cNvSpPr/>
      </dsp:nvSpPr>
      <dsp:spPr>
        <a:xfrm>
          <a:off x="247522" y="1210767"/>
          <a:ext cx="450040" cy="4500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ED23F-6B00-4CF7-808C-BF35FC0496B4}">
      <dsp:nvSpPr>
        <dsp:cNvPr id="0" name=""/>
        <dsp:cNvSpPr/>
      </dsp:nvSpPr>
      <dsp:spPr>
        <a:xfrm>
          <a:off x="945084" y="1026659"/>
          <a:ext cx="4941206" cy="81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99" tIns="86599" rIns="86599" bIns="86599" numCol="1" spcCol="1270" anchor="ctr" anchorCtr="0">
          <a:noAutofit/>
        </a:bodyPr>
        <a:lstStyle/>
        <a:p>
          <a:pPr marL="0" lvl="0" indent="0" algn="l" defTabSz="666750">
            <a:lnSpc>
              <a:spcPct val="90000"/>
            </a:lnSpc>
            <a:spcBef>
              <a:spcPct val="0"/>
            </a:spcBef>
            <a:spcAft>
              <a:spcPct val="35000"/>
            </a:spcAft>
            <a:buNone/>
          </a:pPr>
          <a:r>
            <a:rPr lang="en-US" sz="1500" kern="1200"/>
            <a:t>2. Integrated a pan tilt servo base that can rotate 180 degrees in both the horizontal and vertical directions to provide 360 degrees of coverage.</a:t>
          </a:r>
        </a:p>
      </dsp:txBody>
      <dsp:txXfrm>
        <a:off x="945084" y="1026659"/>
        <a:ext cx="4941206" cy="818254"/>
      </dsp:txXfrm>
    </dsp:sp>
    <dsp:sp modelId="{E015D406-A0EA-4D1B-8F22-AB4B4434A893}">
      <dsp:nvSpPr>
        <dsp:cNvPr id="0" name=""/>
        <dsp:cNvSpPr/>
      </dsp:nvSpPr>
      <dsp:spPr>
        <a:xfrm>
          <a:off x="0" y="2049478"/>
          <a:ext cx="5886291" cy="8182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8720F-758D-469E-954C-A10C7DD6D6C6}">
      <dsp:nvSpPr>
        <dsp:cNvPr id="0" name=""/>
        <dsp:cNvSpPr/>
      </dsp:nvSpPr>
      <dsp:spPr>
        <a:xfrm>
          <a:off x="247522" y="2233585"/>
          <a:ext cx="450040" cy="4500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00F754-8E1E-4C19-B6D0-295E821DEB8F}">
      <dsp:nvSpPr>
        <dsp:cNvPr id="0" name=""/>
        <dsp:cNvSpPr/>
      </dsp:nvSpPr>
      <dsp:spPr>
        <a:xfrm>
          <a:off x="945084" y="2049478"/>
          <a:ext cx="4941206" cy="81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99" tIns="86599" rIns="86599" bIns="86599" numCol="1" spcCol="1270" anchor="ctr" anchorCtr="0">
          <a:noAutofit/>
        </a:bodyPr>
        <a:lstStyle/>
        <a:p>
          <a:pPr marL="0" lvl="0" indent="0" algn="l" defTabSz="666750">
            <a:lnSpc>
              <a:spcPct val="90000"/>
            </a:lnSpc>
            <a:spcBef>
              <a:spcPct val="0"/>
            </a:spcBef>
            <a:spcAft>
              <a:spcPct val="35000"/>
            </a:spcAft>
            <a:buNone/>
          </a:pPr>
          <a:r>
            <a:rPr lang="en-US" sz="1500" kern="1200"/>
            <a:t>3. Using an Arduino Uno microcontroller board, movement control was implemented to enable exact user engagement.</a:t>
          </a:r>
        </a:p>
      </dsp:txBody>
      <dsp:txXfrm>
        <a:off x="945084" y="2049478"/>
        <a:ext cx="4941206" cy="818254"/>
      </dsp:txXfrm>
    </dsp:sp>
    <dsp:sp modelId="{683AAEC3-57F4-4B85-865B-F39966DCEEE9}">
      <dsp:nvSpPr>
        <dsp:cNvPr id="0" name=""/>
        <dsp:cNvSpPr/>
      </dsp:nvSpPr>
      <dsp:spPr>
        <a:xfrm>
          <a:off x="0" y="3072296"/>
          <a:ext cx="5886291" cy="8182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3EB5D-9C8D-4F92-85B0-94CD13F769DD}">
      <dsp:nvSpPr>
        <dsp:cNvPr id="0" name=""/>
        <dsp:cNvSpPr/>
      </dsp:nvSpPr>
      <dsp:spPr>
        <a:xfrm>
          <a:off x="247522" y="3256403"/>
          <a:ext cx="450040" cy="4500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232C59-8D17-4CEB-AF16-EF773D53FF16}">
      <dsp:nvSpPr>
        <dsp:cNvPr id="0" name=""/>
        <dsp:cNvSpPr/>
      </dsp:nvSpPr>
      <dsp:spPr>
        <a:xfrm>
          <a:off x="945084" y="3072296"/>
          <a:ext cx="4941206" cy="81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99" tIns="86599" rIns="86599" bIns="86599" numCol="1" spcCol="1270" anchor="ctr" anchorCtr="0">
          <a:noAutofit/>
        </a:bodyPr>
        <a:lstStyle/>
        <a:p>
          <a:pPr marL="0" lvl="0" indent="0" algn="l" defTabSz="666750">
            <a:lnSpc>
              <a:spcPct val="90000"/>
            </a:lnSpc>
            <a:spcBef>
              <a:spcPct val="0"/>
            </a:spcBef>
            <a:spcAft>
              <a:spcPct val="35000"/>
            </a:spcAft>
            <a:buNone/>
          </a:pPr>
          <a:r>
            <a:rPr lang="en-US" sz="1500" kern="1200"/>
            <a:t>4. Installed Wi-Fi connectivity to send live video from the cameras to a web browser online, allowing for remote viewing through the tracking of the cameras' IP addresses.</a:t>
          </a:r>
        </a:p>
      </dsp:txBody>
      <dsp:txXfrm>
        <a:off x="945084" y="3072296"/>
        <a:ext cx="4941206" cy="818254"/>
      </dsp:txXfrm>
    </dsp:sp>
    <dsp:sp modelId="{E3785F2D-AA23-4010-B3D2-EE4B376C1ABE}">
      <dsp:nvSpPr>
        <dsp:cNvPr id="0" name=""/>
        <dsp:cNvSpPr/>
      </dsp:nvSpPr>
      <dsp:spPr>
        <a:xfrm>
          <a:off x="0" y="4095114"/>
          <a:ext cx="5886291" cy="81825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A067A-592C-4F0E-B2D5-9074BCFE79B4}">
      <dsp:nvSpPr>
        <dsp:cNvPr id="0" name=""/>
        <dsp:cNvSpPr/>
      </dsp:nvSpPr>
      <dsp:spPr>
        <a:xfrm>
          <a:off x="247522" y="4279222"/>
          <a:ext cx="450040" cy="4500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A6A891-4E35-4BF2-AD09-75B5D184710F}">
      <dsp:nvSpPr>
        <dsp:cNvPr id="0" name=""/>
        <dsp:cNvSpPr/>
      </dsp:nvSpPr>
      <dsp:spPr>
        <a:xfrm>
          <a:off x="945084" y="4095114"/>
          <a:ext cx="4941206" cy="818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99" tIns="86599" rIns="86599" bIns="86599" numCol="1" spcCol="1270" anchor="ctr" anchorCtr="0">
          <a:noAutofit/>
        </a:bodyPr>
        <a:lstStyle/>
        <a:p>
          <a:pPr marL="0" lvl="0" indent="0" algn="l" defTabSz="666750">
            <a:lnSpc>
              <a:spcPct val="90000"/>
            </a:lnSpc>
            <a:spcBef>
              <a:spcPct val="0"/>
            </a:spcBef>
            <a:spcAft>
              <a:spcPct val="35000"/>
            </a:spcAft>
            <a:buNone/>
          </a:pPr>
          <a:r>
            <a:rPr lang="en-US" sz="1500" kern="1200"/>
            <a:t>5. The project's goal of developing a user-controlled, widely-covering, and adaptable surveillance system was accomplished.</a:t>
          </a:r>
        </a:p>
      </dsp:txBody>
      <dsp:txXfrm>
        <a:off x="945084" y="4095114"/>
        <a:ext cx="4941206" cy="81825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3355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352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2332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200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7017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6139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3208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960169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774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193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22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5088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93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2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0076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7764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5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3/27/2024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928374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un0038998/CameraCar/tree/main/Diagrams" TargetMode="External"/><Relationship Id="rId3" Type="http://schemas.openxmlformats.org/officeDocument/2006/relationships/image" Target="../media/image3.png"/><Relationship Id="rId7" Type="http://schemas.openxmlformats.org/officeDocument/2006/relationships/hyperlink" Target="https://www.youtube.com/watch?v=Rm_R0MAmHHA" TargetMode="External"/><Relationship Id="rId12" Type="http://schemas.openxmlformats.org/officeDocument/2006/relationships/hyperlink" Target="https://www.youtube.com/watch?v=Ze4c_a3luqg" TargetMode="Externa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hyperlink" Target="https://www.youtube.com/watch?v=HfQ7lhhgDOk" TargetMode="External"/><Relationship Id="rId11" Type="http://schemas.openxmlformats.org/officeDocument/2006/relationships/hyperlink" Target="https://www.sparkfun.com/datasheets/Robotics/L298_H_Bridge.pdf" TargetMode="External"/><Relationship Id="rId5" Type="http://schemas.openxmlformats.org/officeDocument/2006/relationships/hyperlink" Target="https://www.youtube.com/watch?v=tyY7AN132Xs" TargetMode="External"/><Relationship Id="rId10" Type="http://schemas.openxmlformats.org/officeDocument/2006/relationships/hyperlink" Target="https://docs.arduino.cc/resources/datasheets/A000066-datasheet.pdf" TargetMode="External"/><Relationship Id="rId4" Type="http://schemas.openxmlformats.org/officeDocument/2006/relationships/image" Target="../media/image37.jpeg"/><Relationship Id="rId9" Type="http://schemas.openxmlformats.org/officeDocument/2006/relationships/hyperlink" Target="https://github.com/un0038998/CameraCarWithPanTiltContro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Claw building a card house">
            <a:extLst>
              <a:ext uri="{FF2B5EF4-FFF2-40B4-BE49-F238E27FC236}">
                <a16:creationId xmlns:a16="http://schemas.microsoft.com/office/drawing/2014/main" id="{801566F3-30B8-3908-2385-829BA89ECFFF}"/>
              </a:ext>
            </a:extLst>
          </p:cNvPr>
          <p:cNvPicPr>
            <a:picLocks noChangeAspect="1"/>
          </p:cNvPicPr>
          <p:nvPr/>
        </p:nvPicPr>
        <p:blipFill rotWithShape="1">
          <a:blip r:embed="rId3"/>
          <a:srcRect l="9091" t="23859" b="37788"/>
          <a:stretch/>
        </p:blipFill>
        <p:spPr>
          <a:xfrm>
            <a:off x="13779" y="10"/>
            <a:ext cx="12191980" cy="6857990"/>
          </a:xfrm>
          <a:prstGeom prst="rect">
            <a:avLst/>
          </a:prstGeom>
        </p:spPr>
      </p:pic>
      <p:pic>
        <p:nvPicPr>
          <p:cNvPr id="11" name="Picture 10">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3" name="Picture 12">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14"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3B24D7A3-2BBF-3AC9-C9E5-2366FECE8FA9}"/>
              </a:ext>
            </a:extLst>
          </p:cNvPr>
          <p:cNvSpPr>
            <a:spLocks noGrp="1"/>
          </p:cNvSpPr>
          <p:nvPr>
            <p:ph type="ctrTitle"/>
          </p:nvPr>
        </p:nvSpPr>
        <p:spPr>
          <a:xfrm>
            <a:off x="6646333" y="2032000"/>
            <a:ext cx="4513792" cy="2819398"/>
          </a:xfrm>
        </p:spPr>
        <p:txBody>
          <a:bodyPr>
            <a:normAutofit/>
          </a:bodyPr>
          <a:lstStyle/>
          <a:p>
            <a:pPr algn="l">
              <a:lnSpc>
                <a:spcPct val="90000"/>
              </a:lnSpc>
            </a:pPr>
            <a:r>
              <a:rPr lang="en-US" sz="2800" b="1" dirty="0">
                <a:solidFill>
                  <a:schemeClr val="bg2">
                    <a:lumMod val="75000"/>
                  </a:schemeClr>
                </a:solidFill>
              </a:rPr>
              <a:t>PROJECT : CAMERA SURVEILLANCE CAR WITH PAN TILT CONTROL</a:t>
            </a:r>
            <a:br>
              <a:rPr lang="en-US" sz="2600" dirty="0">
                <a:solidFill>
                  <a:schemeClr val="bg2">
                    <a:lumMod val="75000"/>
                  </a:schemeClr>
                </a:solidFill>
              </a:rPr>
            </a:br>
            <a:br>
              <a:rPr lang="en-US" sz="2600" dirty="0">
                <a:solidFill>
                  <a:schemeClr val="bg2">
                    <a:lumMod val="75000"/>
                  </a:schemeClr>
                </a:solidFill>
              </a:rPr>
            </a:br>
            <a:r>
              <a:rPr lang="en-US" sz="2600" dirty="0">
                <a:solidFill>
                  <a:schemeClr val="bg2">
                    <a:lumMod val="75000"/>
                  </a:schemeClr>
                </a:solidFill>
              </a:rPr>
              <a:t>Robotics and Automation</a:t>
            </a:r>
            <a:br>
              <a:rPr lang="en-US" sz="2600" dirty="0">
                <a:solidFill>
                  <a:schemeClr val="bg2">
                    <a:lumMod val="75000"/>
                  </a:schemeClr>
                </a:solidFill>
              </a:rPr>
            </a:br>
            <a:r>
              <a:rPr lang="en-US" sz="2600" dirty="0">
                <a:solidFill>
                  <a:schemeClr val="bg2">
                    <a:lumMod val="75000"/>
                  </a:schemeClr>
                </a:solidFill>
              </a:rPr>
              <a:t>Digital Assignment -2</a:t>
            </a:r>
            <a:br>
              <a:rPr lang="en-US" sz="2600" dirty="0">
                <a:solidFill>
                  <a:schemeClr val="bg2">
                    <a:lumMod val="75000"/>
                  </a:schemeClr>
                </a:solidFill>
              </a:rPr>
            </a:br>
            <a:r>
              <a:rPr lang="en-US" sz="2600" dirty="0">
                <a:solidFill>
                  <a:schemeClr val="bg2">
                    <a:lumMod val="75000"/>
                  </a:schemeClr>
                </a:solidFill>
              </a:rPr>
              <a:t> </a:t>
            </a:r>
            <a:endParaRPr lang="en-IN" sz="2600" dirty="0">
              <a:solidFill>
                <a:schemeClr val="bg2">
                  <a:lumMod val="75000"/>
                </a:schemeClr>
              </a:solidFill>
            </a:endParaRPr>
          </a:p>
        </p:txBody>
      </p:sp>
      <p:sp>
        <p:nvSpPr>
          <p:cNvPr id="3" name="Subtitle 2">
            <a:extLst>
              <a:ext uri="{FF2B5EF4-FFF2-40B4-BE49-F238E27FC236}">
                <a16:creationId xmlns:a16="http://schemas.microsoft.com/office/drawing/2014/main" id="{7DB3A63C-155A-85DB-909A-28EE9EC237E0}"/>
              </a:ext>
            </a:extLst>
          </p:cNvPr>
          <p:cNvSpPr>
            <a:spLocks noGrp="1"/>
          </p:cNvSpPr>
          <p:nvPr>
            <p:ph type="subTitle" idx="1"/>
          </p:nvPr>
        </p:nvSpPr>
        <p:spPr>
          <a:xfrm>
            <a:off x="6654800" y="4727574"/>
            <a:ext cx="4513792" cy="914401"/>
          </a:xfrm>
        </p:spPr>
        <p:txBody>
          <a:bodyPr>
            <a:normAutofit fontScale="25000" lnSpcReduction="20000"/>
          </a:bodyPr>
          <a:lstStyle/>
          <a:p>
            <a:pPr>
              <a:lnSpc>
                <a:spcPct val="90000"/>
              </a:lnSpc>
            </a:pPr>
            <a:endParaRPr lang="en-US" sz="500" dirty="0">
              <a:solidFill>
                <a:schemeClr val="bg2">
                  <a:lumMod val="75000"/>
                </a:schemeClr>
              </a:solidFill>
            </a:endParaRPr>
          </a:p>
          <a:p>
            <a:pPr>
              <a:lnSpc>
                <a:spcPct val="90000"/>
              </a:lnSpc>
            </a:pPr>
            <a:endParaRPr lang="en-US" sz="500" dirty="0">
              <a:solidFill>
                <a:schemeClr val="bg2">
                  <a:lumMod val="75000"/>
                </a:schemeClr>
              </a:solidFill>
            </a:endParaRPr>
          </a:p>
          <a:p>
            <a:pPr>
              <a:lnSpc>
                <a:spcPct val="90000"/>
              </a:lnSpc>
            </a:pPr>
            <a:r>
              <a:rPr lang="en-US" sz="6400" b="1" dirty="0">
                <a:solidFill>
                  <a:schemeClr val="bg2">
                    <a:lumMod val="75000"/>
                  </a:schemeClr>
                </a:solidFill>
              </a:rPr>
              <a:t>Team Members-</a:t>
            </a:r>
          </a:p>
          <a:p>
            <a:pPr>
              <a:lnSpc>
                <a:spcPct val="90000"/>
              </a:lnSpc>
            </a:pPr>
            <a:r>
              <a:rPr lang="en-US" sz="6400" dirty="0">
                <a:solidFill>
                  <a:schemeClr val="bg2">
                    <a:lumMod val="75000"/>
                  </a:schemeClr>
                </a:solidFill>
              </a:rPr>
              <a:t>21BEC1469-Atmadeep Banerjee</a:t>
            </a:r>
          </a:p>
          <a:p>
            <a:pPr>
              <a:lnSpc>
                <a:spcPct val="90000"/>
              </a:lnSpc>
            </a:pPr>
            <a:r>
              <a:rPr lang="en-US" sz="6400" dirty="0">
                <a:solidFill>
                  <a:schemeClr val="bg2">
                    <a:lumMod val="75000"/>
                  </a:schemeClr>
                </a:solidFill>
              </a:rPr>
              <a:t>21BEC1832-Kaushiki</a:t>
            </a:r>
            <a:r>
              <a:rPr lang="en-US" sz="4400" dirty="0">
                <a:solidFill>
                  <a:schemeClr val="bg2">
                    <a:lumMod val="75000"/>
                  </a:schemeClr>
                </a:solidFill>
              </a:rPr>
              <a:t> </a:t>
            </a:r>
            <a:r>
              <a:rPr lang="en-US" sz="6400" dirty="0">
                <a:solidFill>
                  <a:schemeClr val="bg2">
                    <a:lumMod val="75000"/>
                  </a:schemeClr>
                </a:solidFill>
              </a:rPr>
              <a:t>Choudhuri</a:t>
            </a:r>
          </a:p>
          <a:p>
            <a:pPr>
              <a:lnSpc>
                <a:spcPct val="90000"/>
              </a:lnSpc>
            </a:pPr>
            <a:r>
              <a:rPr lang="en-US" sz="6400" dirty="0">
                <a:solidFill>
                  <a:schemeClr val="bg2">
                    <a:lumMod val="75000"/>
                  </a:schemeClr>
                </a:solidFill>
              </a:rPr>
              <a:t>21BEC1206-Mohit </a:t>
            </a:r>
            <a:r>
              <a:rPr lang="en-US" sz="6400" dirty="0" err="1">
                <a:solidFill>
                  <a:schemeClr val="bg2">
                    <a:lumMod val="75000"/>
                  </a:schemeClr>
                </a:solidFill>
              </a:rPr>
              <a:t>Praharaj</a:t>
            </a:r>
            <a:endParaRPr lang="en-US" sz="6400" dirty="0">
              <a:solidFill>
                <a:schemeClr val="bg2">
                  <a:lumMod val="75000"/>
                </a:schemeClr>
              </a:solidFill>
            </a:endParaRPr>
          </a:p>
          <a:p>
            <a:pPr>
              <a:lnSpc>
                <a:spcPct val="90000"/>
              </a:lnSpc>
            </a:pPr>
            <a:r>
              <a:rPr lang="en-US" sz="6400" dirty="0">
                <a:solidFill>
                  <a:schemeClr val="bg2">
                    <a:lumMod val="75000"/>
                  </a:schemeClr>
                </a:solidFill>
              </a:rPr>
              <a:t>21bec1638-Manav </a:t>
            </a:r>
            <a:r>
              <a:rPr lang="en-US" sz="6400" dirty="0" err="1">
                <a:solidFill>
                  <a:schemeClr val="bg2">
                    <a:lumMod val="75000"/>
                  </a:schemeClr>
                </a:solidFill>
              </a:rPr>
              <a:t>Balodi</a:t>
            </a:r>
            <a:r>
              <a:rPr lang="en-US" sz="6400" dirty="0">
                <a:solidFill>
                  <a:schemeClr val="bg2">
                    <a:lumMod val="75000"/>
                  </a:schemeClr>
                </a:solidFill>
              </a:rPr>
              <a:t>  </a:t>
            </a:r>
          </a:p>
          <a:p>
            <a:pPr>
              <a:lnSpc>
                <a:spcPct val="90000"/>
              </a:lnSpc>
            </a:pPr>
            <a:endParaRPr lang="en-US" sz="500" dirty="0">
              <a:solidFill>
                <a:schemeClr val="bg2">
                  <a:lumMod val="75000"/>
                </a:schemeClr>
              </a:solidFill>
            </a:endParaRPr>
          </a:p>
          <a:p>
            <a:pPr>
              <a:lnSpc>
                <a:spcPct val="90000"/>
              </a:lnSpc>
            </a:pPr>
            <a:r>
              <a:rPr lang="en-US" sz="500" dirty="0">
                <a:solidFill>
                  <a:schemeClr val="bg2">
                    <a:lumMod val="75000"/>
                  </a:schemeClr>
                </a:solidFill>
              </a:rPr>
              <a:t>                     </a:t>
            </a:r>
            <a:endParaRPr lang="en-IN" sz="500" dirty="0">
              <a:solidFill>
                <a:schemeClr val="bg2">
                  <a:lumMod val="75000"/>
                </a:schemeClr>
              </a:solidFill>
            </a:endParaRPr>
          </a:p>
        </p:txBody>
      </p:sp>
    </p:spTree>
    <p:extLst>
      <p:ext uri="{BB962C8B-B14F-4D97-AF65-F5344CB8AC3E}">
        <p14:creationId xmlns:p14="http://schemas.microsoft.com/office/powerpoint/2010/main" val="48992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D9593E-A22E-7283-5206-D9C487023FDF}"/>
              </a:ext>
            </a:extLst>
          </p:cNvPr>
          <p:cNvSpPr txBox="1"/>
          <p:nvPr/>
        </p:nvSpPr>
        <p:spPr>
          <a:xfrm>
            <a:off x="564775" y="389529"/>
            <a:ext cx="7521389"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4. We installed ESP32 servo library from the </a:t>
            </a:r>
            <a:r>
              <a:rPr lang="en-US" sz="2000" dirty="0" err="1">
                <a:latin typeface="Times New Roman" panose="02020603050405020304" pitchFamily="18" charset="0"/>
                <a:cs typeface="Times New Roman" panose="02020603050405020304" pitchFamily="18" charset="0"/>
              </a:rPr>
              <a:t>Ardruino</a:t>
            </a:r>
            <a:r>
              <a:rPr lang="en-US" sz="2000" dirty="0">
                <a:latin typeface="Times New Roman" panose="02020603050405020304" pitchFamily="18" charset="0"/>
                <a:cs typeface="Times New Roman" panose="02020603050405020304" pitchFamily="18" charset="0"/>
              </a:rPr>
              <a:t> library manager.</a:t>
            </a:r>
          </a:p>
        </p:txBody>
      </p:sp>
      <p:pic>
        <p:nvPicPr>
          <p:cNvPr id="4" name="Picture 3">
            <a:extLst>
              <a:ext uri="{FF2B5EF4-FFF2-40B4-BE49-F238E27FC236}">
                <a16:creationId xmlns:a16="http://schemas.microsoft.com/office/drawing/2014/main" id="{55DC2524-8BAB-1CCC-0D8E-C5C4B34BECD1}"/>
              </a:ext>
            </a:extLst>
          </p:cNvPr>
          <p:cNvPicPr>
            <a:picLocks noChangeAspect="1"/>
          </p:cNvPicPr>
          <p:nvPr/>
        </p:nvPicPr>
        <p:blipFill>
          <a:blip r:embed="rId2"/>
          <a:stretch>
            <a:fillRect/>
          </a:stretch>
        </p:blipFill>
        <p:spPr>
          <a:xfrm>
            <a:off x="1112828" y="1022036"/>
            <a:ext cx="9966344" cy="5515611"/>
          </a:xfrm>
          <a:prstGeom prst="rect">
            <a:avLst/>
          </a:prstGeom>
        </p:spPr>
      </p:pic>
    </p:spTree>
    <p:extLst>
      <p:ext uri="{BB962C8B-B14F-4D97-AF65-F5344CB8AC3E}">
        <p14:creationId xmlns:p14="http://schemas.microsoft.com/office/powerpoint/2010/main" val="4010673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4924B-5DEF-46D1-3BAB-F1B614F18F2A}"/>
              </a:ext>
            </a:extLst>
          </p:cNvPr>
          <p:cNvSpPr txBox="1"/>
          <p:nvPr/>
        </p:nvSpPr>
        <p:spPr>
          <a:xfrm>
            <a:off x="537882" y="314688"/>
            <a:ext cx="11143130"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We setup the </a:t>
            </a:r>
            <a:r>
              <a:rPr lang="en-US" dirty="0" err="1">
                <a:latin typeface="Times New Roman" panose="02020603050405020304" pitchFamily="18" charset="0"/>
                <a:cs typeface="Times New Roman" panose="02020603050405020304" pitchFamily="18" charset="0"/>
              </a:rPr>
              <a:t>ardruino</a:t>
            </a:r>
            <a:r>
              <a:rPr lang="en-US" dirty="0">
                <a:latin typeface="Times New Roman" panose="02020603050405020304" pitchFamily="18" charset="0"/>
                <a:cs typeface="Times New Roman" panose="02020603050405020304" pitchFamily="18" charset="0"/>
              </a:rPr>
              <a:t> IDE to run ESP32 module where we choose the board as the ESP32 </a:t>
            </a:r>
            <a:r>
              <a:rPr lang="en-US" dirty="0" err="1">
                <a:latin typeface="Times New Roman" panose="02020603050405020304" pitchFamily="18" charset="0"/>
                <a:cs typeface="Times New Roman" panose="02020603050405020304" pitchFamily="18" charset="0"/>
              </a:rPr>
              <a:t>Wrover</a:t>
            </a:r>
            <a:r>
              <a:rPr lang="en-US" dirty="0">
                <a:latin typeface="Times New Roman" panose="02020603050405020304" pitchFamily="18" charset="0"/>
                <a:cs typeface="Times New Roman" panose="02020603050405020304" pitchFamily="18" charset="0"/>
              </a:rPr>
              <a:t> Module, the upload speed as 115200, flash frequency as 80 MHz, flash mode as QIO, partition scheme as “ Huge APP ( 3MB No OTA/1M8 SPIFFS”, and the core debug level as none.</a:t>
            </a:r>
          </a:p>
        </p:txBody>
      </p:sp>
      <p:pic>
        <p:nvPicPr>
          <p:cNvPr id="4" name="Picture 3">
            <a:extLst>
              <a:ext uri="{FF2B5EF4-FFF2-40B4-BE49-F238E27FC236}">
                <a16:creationId xmlns:a16="http://schemas.microsoft.com/office/drawing/2014/main" id="{EC20A8D4-B439-3019-A706-5451017356E2}"/>
              </a:ext>
            </a:extLst>
          </p:cNvPr>
          <p:cNvPicPr>
            <a:picLocks noChangeAspect="1"/>
          </p:cNvPicPr>
          <p:nvPr/>
        </p:nvPicPr>
        <p:blipFill>
          <a:blip r:embed="rId2"/>
          <a:stretch>
            <a:fillRect/>
          </a:stretch>
        </p:blipFill>
        <p:spPr>
          <a:xfrm>
            <a:off x="1159108" y="1507609"/>
            <a:ext cx="9900677" cy="5035703"/>
          </a:xfrm>
          <a:prstGeom prst="rect">
            <a:avLst/>
          </a:prstGeom>
        </p:spPr>
      </p:pic>
    </p:spTree>
    <p:extLst>
      <p:ext uri="{BB962C8B-B14F-4D97-AF65-F5344CB8AC3E}">
        <p14:creationId xmlns:p14="http://schemas.microsoft.com/office/powerpoint/2010/main" val="278503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extBox 2">
            <a:extLst>
              <a:ext uri="{FF2B5EF4-FFF2-40B4-BE49-F238E27FC236}">
                <a16:creationId xmlns:a16="http://schemas.microsoft.com/office/drawing/2014/main" id="{1619B8D2-9BD3-77F2-A302-6A6616D34F25}"/>
              </a:ext>
            </a:extLst>
          </p:cNvPr>
          <p:cNvSpPr txBox="1"/>
          <p:nvPr/>
        </p:nvSpPr>
        <p:spPr>
          <a:xfrm>
            <a:off x="685802" y="609600"/>
            <a:ext cx="6282266" cy="1456267"/>
          </a:xfrm>
          <a:prstGeom prst="rect">
            <a:avLst/>
          </a:prstGeom>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RESULTS AND DISCUSSION</a:t>
            </a:r>
          </a:p>
        </p:txBody>
      </p:sp>
      <p:sp>
        <p:nvSpPr>
          <p:cNvPr id="5" name="TextBox 4">
            <a:extLst>
              <a:ext uri="{FF2B5EF4-FFF2-40B4-BE49-F238E27FC236}">
                <a16:creationId xmlns:a16="http://schemas.microsoft.com/office/drawing/2014/main" id="{6993FDED-827B-670D-FBE5-6D6EA43E486C}"/>
              </a:ext>
            </a:extLst>
          </p:cNvPr>
          <p:cNvSpPr txBox="1"/>
          <p:nvPr/>
        </p:nvSpPr>
        <p:spPr>
          <a:xfrm>
            <a:off x="685802" y="2142067"/>
            <a:ext cx="6282266" cy="3649133"/>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Connecting mobile to the ESP32 WIFI board: We type the </a:t>
            </a:r>
            <a:r>
              <a:rPr lang="en-US"/>
              <a:t>ip</a:t>
            </a:r>
            <a:r>
              <a:rPr lang="en-US" dirty="0"/>
              <a:t> address in the online web browser as 192.168.4.1.This </a:t>
            </a:r>
            <a:r>
              <a:rPr lang="en-US"/>
              <a:t>ip</a:t>
            </a:r>
            <a:r>
              <a:rPr lang="en-US" dirty="0"/>
              <a:t> address transfers the online visual feed of the camera and displays it in the web browser, </a:t>
            </a:r>
            <a:r>
              <a:rPr lang="en-US"/>
              <a:t>alongwith</a:t>
            </a:r>
            <a:r>
              <a:rPr lang="en-US" dirty="0"/>
              <a:t> rotation of the servo motor. The name of the </a:t>
            </a:r>
            <a:r>
              <a:rPr lang="en-US"/>
              <a:t>wifi</a:t>
            </a:r>
            <a:r>
              <a:rPr lang="en-US" dirty="0"/>
              <a:t> </a:t>
            </a:r>
            <a:r>
              <a:rPr lang="en-US"/>
              <a:t>sssd</a:t>
            </a:r>
            <a:r>
              <a:rPr lang="en-US" dirty="0"/>
              <a:t> is Mohit’s iPhone, password for connecting is </a:t>
            </a:r>
            <a:r>
              <a:rPr lang="en-US"/>
              <a:t>xxxxxxx</a:t>
            </a:r>
            <a:r>
              <a:rPr lang="en-US" dirty="0"/>
              <a:t>.</a:t>
            </a:r>
            <a:endParaRPr lang="en-US"/>
          </a:p>
        </p:txBody>
      </p:sp>
      <p:pic>
        <p:nvPicPr>
          <p:cNvPr id="6" name="Picture 5">
            <a:extLst>
              <a:ext uri="{FF2B5EF4-FFF2-40B4-BE49-F238E27FC236}">
                <a16:creationId xmlns:a16="http://schemas.microsoft.com/office/drawing/2014/main" id="{45CED361-A0E1-4CBD-DD86-FEE2461BE6E8}"/>
              </a:ext>
            </a:extLst>
          </p:cNvPr>
          <p:cNvPicPr>
            <a:picLocks noChangeAspect="1"/>
          </p:cNvPicPr>
          <p:nvPr/>
        </p:nvPicPr>
        <p:blipFill>
          <a:blip r:embed="rId4"/>
          <a:stretch>
            <a:fillRect/>
          </a:stretch>
        </p:blipFill>
        <p:spPr>
          <a:xfrm>
            <a:off x="8058150" y="847725"/>
            <a:ext cx="2891180" cy="53293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163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9EBFD5-7440-D680-0C5B-F5BE17E106B0}"/>
              </a:ext>
            </a:extLst>
          </p:cNvPr>
          <p:cNvPicPr>
            <a:picLocks noChangeAspect="1"/>
          </p:cNvPicPr>
          <p:nvPr/>
        </p:nvPicPr>
        <p:blipFill>
          <a:blip r:embed="rId2"/>
          <a:stretch>
            <a:fillRect/>
          </a:stretch>
        </p:blipFill>
        <p:spPr>
          <a:xfrm>
            <a:off x="824751" y="705715"/>
            <a:ext cx="3400822" cy="5588000"/>
          </a:xfrm>
          <a:prstGeom prst="rect">
            <a:avLst/>
          </a:prstGeom>
        </p:spPr>
      </p:pic>
      <p:sp>
        <p:nvSpPr>
          <p:cNvPr id="4" name="TextBox 3">
            <a:extLst>
              <a:ext uri="{FF2B5EF4-FFF2-40B4-BE49-F238E27FC236}">
                <a16:creationId xmlns:a16="http://schemas.microsoft.com/office/drawing/2014/main" id="{B8E41B81-20A0-638B-7B26-9377551B8AA3}"/>
              </a:ext>
            </a:extLst>
          </p:cNvPr>
          <p:cNvSpPr txBox="1"/>
          <p:nvPr/>
        </p:nvSpPr>
        <p:spPr>
          <a:xfrm>
            <a:off x="4796118" y="1021087"/>
            <a:ext cx="6096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Web socket’s IP address-192.168.4.1</a:t>
            </a:r>
          </a:p>
        </p:txBody>
      </p:sp>
      <p:graphicFrame>
        <p:nvGraphicFramePr>
          <p:cNvPr id="10" name="TextBox 5">
            <a:extLst>
              <a:ext uri="{FF2B5EF4-FFF2-40B4-BE49-F238E27FC236}">
                <a16:creationId xmlns:a16="http://schemas.microsoft.com/office/drawing/2014/main" id="{461B58F7-DDB3-CE27-27BB-A4FE327B1DD6}"/>
              </a:ext>
            </a:extLst>
          </p:cNvPr>
          <p:cNvGraphicFramePr/>
          <p:nvPr/>
        </p:nvGraphicFramePr>
        <p:xfrm>
          <a:off x="4796118" y="1658087"/>
          <a:ext cx="6096000"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0333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video_2024-03-26_21-12-09">
            <a:hlinkClick r:id="" action="ppaction://media"/>
            <a:extLst>
              <a:ext uri="{FF2B5EF4-FFF2-40B4-BE49-F238E27FC236}">
                <a16:creationId xmlns:a16="http://schemas.microsoft.com/office/drawing/2014/main" id="{B273354E-9BE6-BBBA-3DF9-BFCC43B74E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4053" y="639097"/>
            <a:ext cx="313618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9F7574A2-C074-D392-427A-2BAF29401FDD}"/>
              </a:ext>
            </a:extLst>
          </p:cNvPr>
          <p:cNvSpPr txBox="1"/>
          <p:nvPr/>
        </p:nvSpPr>
        <p:spPr>
          <a:xfrm>
            <a:off x="5126908" y="2305049"/>
            <a:ext cx="6593075" cy="908869"/>
          </a:xfrm>
          <a:prstGeom prst="rect">
            <a:avLst/>
          </a:prstGeom>
        </p:spPr>
        <p:txBody>
          <a:bodyPr vert="horz" lIns="91440" tIns="45720" rIns="91440" bIns="45720" rtlCol="0" anchor="ctr">
            <a:normAutofit/>
          </a:bodyPr>
          <a:lstStyle/>
          <a:p>
            <a:pPr>
              <a:spcAft>
                <a:spcPts val="1000"/>
              </a:spcAft>
              <a:buClr>
                <a:schemeClr val="tx1"/>
              </a:buClr>
              <a:buSzPct val="100000"/>
            </a:pPr>
            <a:r>
              <a:rPr lang="en-US" b="1" dirty="0">
                <a:latin typeface="Times New Roman" panose="02020603050405020304" pitchFamily="18" charset="0"/>
                <a:cs typeface="Times New Roman" panose="02020603050405020304" pitchFamily="18" charset="0"/>
              </a:rPr>
              <a:t>Video of testing while ESP32 CAM is connected to the </a:t>
            </a:r>
            <a:r>
              <a:rPr lang="en-US" b="1" dirty="0" err="1">
                <a:latin typeface="Times New Roman" panose="02020603050405020304" pitchFamily="18" charset="0"/>
                <a:cs typeface="Times New Roman" panose="02020603050405020304" pitchFamily="18" charset="0"/>
              </a:rPr>
              <a:t>WiFi</a:t>
            </a:r>
            <a:r>
              <a:rPr lang="en-US" b="1" dirty="0">
                <a:latin typeface="Times New Roman" panose="02020603050405020304" pitchFamily="18" charset="0"/>
                <a:cs typeface="Times New Roman" panose="02020603050405020304" pitchFamily="18" charset="0"/>
              </a:rPr>
              <a:t> and sending real time images to the connected device .</a:t>
            </a:r>
          </a:p>
        </p:txBody>
      </p:sp>
    </p:spTree>
    <p:extLst>
      <p:ext uri="{BB962C8B-B14F-4D97-AF65-F5344CB8AC3E}">
        <p14:creationId xmlns:p14="http://schemas.microsoft.com/office/powerpoint/2010/main" val="189083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12C44E30-81ED-6464-4D15-4599463D8936}"/>
              </a:ext>
            </a:extLst>
          </p:cNvPr>
          <p:cNvSpPr>
            <a:spLocks noGrp="1"/>
          </p:cNvSpPr>
          <p:nvPr>
            <p:ph type="title"/>
          </p:nvPr>
        </p:nvSpPr>
        <p:spPr>
          <a:xfrm>
            <a:off x="685801" y="643466"/>
            <a:ext cx="3351530" cy="4995333"/>
          </a:xfrm>
        </p:spPr>
        <p:txBody>
          <a:bodyPr>
            <a:normAutofit/>
          </a:bodyPr>
          <a:lstStyle/>
          <a:p>
            <a:r>
              <a:rPr lang="en-US">
                <a:solidFill>
                  <a:srgbClr val="FFFFFF"/>
                </a:solidFill>
              </a:rPr>
              <a:t>Outcomes of the project</a:t>
            </a:r>
            <a:endParaRPr lang="en-IN">
              <a:solidFill>
                <a:srgbClr val="FFFFFF"/>
              </a:solidFill>
            </a:endParaRPr>
          </a:p>
        </p:txBody>
      </p:sp>
      <p:sp useBgFill="1">
        <p:nvSpPr>
          <p:cNvPr id="15"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5FA5C4-5278-554E-64B2-3B19D39E59FF}"/>
              </a:ext>
            </a:extLst>
          </p:cNvPr>
          <p:cNvGraphicFramePr>
            <a:graphicFrameLocks noGrp="1"/>
          </p:cNvGraphicFramePr>
          <p:nvPr>
            <p:ph idx="1"/>
            <p:extLst>
              <p:ext uri="{D42A27DB-BD31-4B8C-83A1-F6EECF244321}">
                <p14:modId xmlns:p14="http://schemas.microsoft.com/office/powerpoint/2010/main" val="3135721575"/>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672651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6" name="Rectangle 1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AE708E-DD9B-93E0-C86B-899E75E59567}"/>
              </a:ext>
            </a:extLst>
          </p:cNvPr>
          <p:cNvPicPr>
            <a:picLocks noChangeAspect="1"/>
          </p:cNvPicPr>
          <p:nvPr/>
        </p:nvPicPr>
        <p:blipFill rotWithShape="1">
          <a:blip r:embed="rId3">
            <a:alphaModFix amt="25000"/>
          </a:blip>
          <a:srcRect/>
          <a:stretch/>
        </p:blipFill>
        <p:spPr>
          <a:xfrm>
            <a:off x="-156302" y="-4465"/>
            <a:ext cx="12191980" cy="6857990"/>
          </a:xfrm>
          <a:prstGeom prst="rect">
            <a:avLst/>
          </a:prstGeom>
        </p:spPr>
      </p:pic>
      <p:pic>
        <p:nvPicPr>
          <p:cNvPr id="18" name="Picture 17">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TextBox 2">
            <a:extLst>
              <a:ext uri="{FF2B5EF4-FFF2-40B4-BE49-F238E27FC236}">
                <a16:creationId xmlns:a16="http://schemas.microsoft.com/office/drawing/2014/main" id="{ECABF987-786E-83B7-750E-FE5C48703B6A}"/>
              </a:ext>
            </a:extLst>
          </p:cNvPr>
          <p:cNvSpPr txBox="1"/>
          <p:nvPr/>
        </p:nvSpPr>
        <p:spPr>
          <a:xfrm>
            <a:off x="685801" y="276225"/>
            <a:ext cx="10131425" cy="5514975"/>
          </a:xfrm>
          <a:prstGeom prst="rect">
            <a:avLst/>
          </a:prstGeom>
        </p:spPr>
        <p:txBody>
          <a:bodyPr vert="horz" lIns="91440" tIns="45720" rIns="91440" bIns="45720" rtlCol="0" anchor="ctr">
            <a:normAutofit/>
          </a:bodyPr>
          <a:lstStyle/>
          <a:p>
            <a:pPr marL="170180" marR="189865">
              <a:spcAft>
                <a:spcPts val="1000"/>
              </a:spcAft>
              <a:buClr>
                <a:schemeClr val="tx1"/>
              </a:buClr>
              <a:buSzPct val="100000"/>
            </a:pPr>
            <a:r>
              <a:rPr lang="en-US" sz="3200" b="1" dirty="0">
                <a:latin typeface="Times New Roman" panose="02020603050405020304" pitchFamily="18" charset="0"/>
                <a:cs typeface="Times New Roman" panose="02020603050405020304" pitchFamily="18" charset="0"/>
              </a:rPr>
              <a:t>CONCLUSION </a:t>
            </a:r>
          </a:p>
          <a:p>
            <a:pPr marR="164465">
              <a:spcAft>
                <a:spcPts val="1000"/>
              </a:spcAft>
              <a:buClr>
                <a:schemeClr val="tx1"/>
              </a:buClr>
              <a:buSzPct val="100000"/>
            </a:pPr>
            <a:r>
              <a:rPr lang="en-US" dirty="0">
                <a:latin typeface="Times New Roman" panose="02020603050405020304" pitchFamily="18" charset="0"/>
                <a:cs typeface="Times New Roman" panose="02020603050405020304" pitchFamily="18" charset="0"/>
              </a:rPr>
              <a:t>In this project we have made a camera surveillance car with pan tilt control. We navigated through an unknown environment by using the camera feed from ESP32 cam and displayed it on a web page. On web page we had 4 buttons (forward ,left, right, back) which helped used to control the car’s movement in the new and unknown environment. We also had 4 sliders on web page to change the angle of the servo so that we could get a wider field of view and survey the entire area.   </a:t>
            </a:r>
          </a:p>
        </p:txBody>
      </p:sp>
    </p:spTree>
    <p:extLst>
      <p:ext uri="{BB962C8B-B14F-4D97-AF65-F5344CB8AC3E}">
        <p14:creationId xmlns:p14="http://schemas.microsoft.com/office/powerpoint/2010/main" val="714637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52C35EB-AAE3-5175-02C0-F3D1A4EAF482}"/>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b="1" dirty="0"/>
              <a:t>REFERENCES </a:t>
            </a:r>
            <a:br>
              <a:rPr lang="en-US" b="1" dirty="0"/>
            </a:br>
            <a:endParaRPr lang="en-US" dirty="0"/>
          </a:p>
        </p:txBody>
      </p:sp>
      <p:pic>
        <p:nvPicPr>
          <p:cNvPr id="6" name="Picture 5">
            <a:extLst>
              <a:ext uri="{FF2B5EF4-FFF2-40B4-BE49-F238E27FC236}">
                <a16:creationId xmlns:a16="http://schemas.microsoft.com/office/drawing/2014/main" id="{B1CB10BB-1B1F-0AF1-CF70-795B59AC5109}"/>
              </a:ext>
            </a:extLst>
          </p:cNvPr>
          <p:cNvPicPr>
            <a:picLocks noChangeAspect="1"/>
          </p:cNvPicPr>
          <p:nvPr/>
        </p:nvPicPr>
        <p:blipFill rotWithShape="1">
          <a:blip r:embed="rId4"/>
          <a:srcRect l="32400"/>
          <a:stretch/>
        </p:blipFill>
        <p:spPr>
          <a:xfrm>
            <a:off x="20" y="975"/>
            <a:ext cx="4315144" cy="6858000"/>
          </a:xfrm>
          <a:prstGeom prst="rect">
            <a:avLst/>
          </a:prstGeom>
        </p:spPr>
      </p:pic>
      <p:sp>
        <p:nvSpPr>
          <p:cNvPr id="4" name="TextBox 3">
            <a:extLst>
              <a:ext uri="{FF2B5EF4-FFF2-40B4-BE49-F238E27FC236}">
                <a16:creationId xmlns:a16="http://schemas.microsoft.com/office/drawing/2014/main" id="{382C8A62-A4B0-57E3-3E48-ABEE67255101}"/>
              </a:ext>
            </a:extLst>
          </p:cNvPr>
          <p:cNvSpPr txBox="1"/>
          <p:nvPr/>
        </p:nvSpPr>
        <p:spPr>
          <a:xfrm>
            <a:off x="4955458" y="1292356"/>
            <a:ext cx="6593075" cy="4926548"/>
          </a:xfrm>
          <a:prstGeom prst="rect">
            <a:avLst/>
          </a:prstGeom>
        </p:spPr>
        <p:txBody>
          <a:bodyPr vert="horz" lIns="91440" tIns="45720" rIns="91440" bIns="45720" rtlCol="0" anchor="ctr">
            <a:normAutofit fontScale="77500" lnSpcReduction="20000"/>
          </a:bodyPr>
          <a:lstStyle/>
          <a:p>
            <a:pPr marL="450850" marR="151130">
              <a:spcAft>
                <a:spcPts val="1000"/>
              </a:spcAft>
              <a:buClr>
                <a:schemeClr val="tx1"/>
              </a:buClr>
              <a:buSzPct val="100000"/>
            </a:pPr>
            <a:endParaRPr lang="en-US" sz="1600" dirty="0"/>
          </a:p>
          <a:p>
            <a:pPr marL="6350" marR="164465" indent="-6350">
              <a:spcAft>
                <a:spcPts val="1000"/>
              </a:spcAft>
              <a:buClr>
                <a:schemeClr val="tx1"/>
              </a:buClr>
              <a:buSzPct val="100000"/>
              <a:buFont typeface="Arial"/>
              <a:buChar char="•"/>
            </a:pPr>
            <a:r>
              <a:rPr lang="en-US" sz="1600" dirty="0"/>
              <a:t>    Entire project: </a:t>
            </a:r>
          </a:p>
          <a:p>
            <a:pPr marR="1367790">
              <a:spcAft>
                <a:spcPts val="1000"/>
              </a:spcAft>
              <a:buClr>
                <a:schemeClr val="tx1"/>
              </a:buClr>
              <a:buSzPct val="100000"/>
            </a:pPr>
            <a:r>
              <a:rPr lang="en-US" sz="1600" u="sng" dirty="0">
                <a:hlinkClick r:id="rId5"/>
              </a:rPr>
              <a:t>https://www.youtube.com/watch?v=tyY7AN132Xs</a:t>
            </a:r>
            <a:r>
              <a:rPr lang="en-US" sz="1600" dirty="0">
                <a:hlinkClick r:id="rId5"/>
              </a:rPr>
              <a:t> </a:t>
            </a:r>
            <a:endParaRPr lang="en-US" sz="1600" dirty="0"/>
          </a:p>
          <a:p>
            <a:pPr marL="285750" marR="1367790" indent="-285750">
              <a:spcAft>
                <a:spcPts val="1000"/>
              </a:spcAft>
              <a:buClr>
                <a:schemeClr val="tx1"/>
              </a:buClr>
              <a:buSzPct val="100000"/>
              <a:buFont typeface="Arial" panose="020B0604020202020204" pitchFamily="34" charset="0"/>
              <a:buChar char="•"/>
            </a:pPr>
            <a:r>
              <a:rPr lang="en-US" sz="1600" dirty="0"/>
              <a:t>Surveillance car assembly </a:t>
            </a:r>
          </a:p>
          <a:p>
            <a:pPr marR="1804035">
              <a:spcAft>
                <a:spcPts val="1000"/>
              </a:spcAft>
              <a:buClr>
                <a:schemeClr val="tx1"/>
              </a:buClr>
              <a:buSzPct val="100000"/>
            </a:pPr>
            <a:r>
              <a:rPr lang="en-US" sz="1600" u="sng" dirty="0">
                <a:hlinkClick r:id="rId6"/>
              </a:rPr>
              <a:t>https://www.youtube.com/watch?v=HfQ7lhhgDOk</a:t>
            </a:r>
            <a:r>
              <a:rPr lang="en-US" sz="1600" u="none" strike="noStrike" dirty="0">
                <a:hlinkClick r:id="rId6"/>
              </a:rPr>
              <a:t> </a:t>
            </a:r>
            <a:endParaRPr lang="en-US" sz="1600" u="none" strike="noStrike" dirty="0"/>
          </a:p>
          <a:p>
            <a:pPr marL="285750" marR="1804035" indent="-285750">
              <a:spcAft>
                <a:spcPts val="1000"/>
              </a:spcAft>
              <a:buClr>
                <a:schemeClr val="tx1"/>
              </a:buClr>
              <a:buSzPct val="100000"/>
              <a:buFont typeface="Arial" panose="020B0604020202020204" pitchFamily="34" charset="0"/>
              <a:buChar char="•"/>
            </a:pPr>
            <a:r>
              <a:rPr lang="en-US" sz="1600" dirty="0"/>
              <a:t>Servo Pan tilt control assembly </a:t>
            </a:r>
          </a:p>
          <a:p>
            <a:pPr marR="1367790">
              <a:spcAft>
                <a:spcPts val="1000"/>
              </a:spcAft>
              <a:buClr>
                <a:schemeClr val="tx1"/>
              </a:buClr>
              <a:buSzPct val="100000"/>
            </a:pPr>
            <a:r>
              <a:rPr lang="en-US" sz="1600" u="sng" dirty="0">
                <a:hlinkClick r:id="rId7"/>
              </a:rPr>
              <a:t>https://www.youtube.com/watch?v=Rm_R0MAmHHA</a:t>
            </a:r>
            <a:r>
              <a:rPr lang="en-US" sz="1600" u="none" strike="noStrike" dirty="0">
                <a:hlinkClick r:id="rId7"/>
              </a:rPr>
              <a:t> </a:t>
            </a:r>
            <a:endParaRPr lang="en-US" sz="1600" u="none" strike="noStrike" dirty="0"/>
          </a:p>
          <a:p>
            <a:pPr marL="285750" marR="1367790" indent="-285750">
              <a:spcAft>
                <a:spcPts val="1000"/>
              </a:spcAft>
              <a:buClr>
                <a:schemeClr val="tx1"/>
              </a:buClr>
              <a:buSzPct val="100000"/>
              <a:buFont typeface="Arial" panose="020B0604020202020204" pitchFamily="34" charset="0"/>
              <a:buChar char="•"/>
            </a:pPr>
            <a:r>
              <a:rPr lang="en-US" sz="1600" dirty="0"/>
              <a:t>Camera connection Diagram </a:t>
            </a:r>
          </a:p>
          <a:p>
            <a:pPr marR="1367790">
              <a:spcAft>
                <a:spcPts val="1000"/>
              </a:spcAft>
              <a:buClr>
                <a:schemeClr val="tx1"/>
              </a:buClr>
              <a:buSzPct val="100000"/>
            </a:pPr>
            <a:r>
              <a:rPr lang="en-US" sz="1600" u="sng" dirty="0">
                <a:hlinkClick r:id="rId8"/>
              </a:rPr>
              <a:t>https://github.com/un0038998/CameraCar/tree/main/Diagrams</a:t>
            </a:r>
            <a:r>
              <a:rPr lang="en-US" sz="1600" u="none" strike="noStrike" dirty="0">
                <a:hlinkClick r:id="rId8"/>
              </a:rPr>
              <a:t> </a:t>
            </a:r>
            <a:endParaRPr lang="en-US" sz="1600" u="none" strike="noStrike" dirty="0"/>
          </a:p>
          <a:p>
            <a:pPr marL="285750" marR="1367790" indent="-285750">
              <a:spcAft>
                <a:spcPts val="1000"/>
              </a:spcAft>
              <a:buClr>
                <a:schemeClr val="tx1"/>
              </a:buClr>
              <a:buSzPct val="100000"/>
              <a:buFont typeface="Arial" panose="020B0604020202020204" pitchFamily="34" charset="0"/>
              <a:buChar char="•"/>
            </a:pPr>
            <a:r>
              <a:rPr lang="en-US" sz="1600" dirty="0"/>
              <a:t>Pan tilt control Diagram </a:t>
            </a:r>
          </a:p>
          <a:p>
            <a:pPr>
              <a:spcAft>
                <a:spcPts val="1000"/>
              </a:spcAft>
              <a:buClr>
                <a:schemeClr val="tx1"/>
              </a:buClr>
              <a:buSzPct val="100000"/>
            </a:pPr>
            <a:r>
              <a:rPr lang="en-US" sz="1600" u="sng" dirty="0">
                <a:hlinkClick r:id="rId9"/>
              </a:rPr>
              <a:t>https://github.com/un0038998/CameraCarWithPanTiltControl</a:t>
            </a:r>
            <a:endParaRPr lang="en-US" sz="1600" u="sng" dirty="0"/>
          </a:p>
          <a:p>
            <a:pPr marL="285750" marR="164465" indent="-285750">
              <a:lnSpc>
                <a:spcPct val="107000"/>
              </a:lnSpc>
              <a:spcAft>
                <a:spcPts val="790"/>
              </a:spcAft>
              <a:buFont typeface="Arial" panose="020B0604020202020204" pitchFamily="34" charset="0"/>
              <a:buChar char="•"/>
            </a:pPr>
            <a:r>
              <a:rPr lang="en-IN" sz="1800" kern="100" dirty="0" err="1">
                <a:solidFill>
                  <a:schemeClr val="tx1">
                    <a:lumMod val="95000"/>
                  </a:schemeClr>
                </a:solidFill>
                <a:effectLst/>
                <a:latin typeface="Times New Roman" panose="02020603050405020304" pitchFamily="18" charset="0"/>
                <a:ea typeface="Times New Roman" panose="02020603050405020304" pitchFamily="18" charset="0"/>
              </a:rPr>
              <a:t>Ardruino</a:t>
            </a:r>
            <a:r>
              <a:rPr lang="en-IN" sz="1800" kern="100" dirty="0">
                <a:solidFill>
                  <a:schemeClr val="tx1">
                    <a:lumMod val="95000"/>
                  </a:schemeClr>
                </a:solidFill>
                <a:effectLst/>
                <a:latin typeface="Times New Roman" panose="02020603050405020304" pitchFamily="18" charset="0"/>
                <a:ea typeface="Times New Roman" panose="02020603050405020304" pitchFamily="18" charset="0"/>
              </a:rPr>
              <a:t> UNO R3 Datasheet </a:t>
            </a:r>
          </a:p>
          <a:p>
            <a:pPr marL="6350" marR="603885" indent="-6350">
              <a:lnSpc>
                <a:spcPct val="155000"/>
              </a:lnSpc>
              <a:spcAft>
                <a:spcPts val="15"/>
              </a:spcAft>
            </a:pPr>
            <a:r>
              <a:rPr lang="en-IN" sz="1800" u="sng" kern="100" dirty="0">
                <a:solidFill>
                  <a:srgbClr val="0563C1"/>
                </a:solidFill>
                <a:effectLst/>
                <a:latin typeface="Times New Roman" panose="02020603050405020304" pitchFamily="18" charset="0"/>
                <a:ea typeface="Times New Roman" panose="02020603050405020304" pitchFamily="18" charset="0"/>
                <a:hlinkClick r:id="rId10"/>
              </a:rPr>
              <a:t>https://docs.arduino.cc/resources/datasheets/A000066-datasheet.pdf</a:t>
            </a:r>
            <a:r>
              <a:rPr lang="en-IN" sz="1800" u="none" strike="noStrike" kern="100" dirty="0">
                <a:solidFill>
                  <a:srgbClr val="000000"/>
                </a:solidFill>
                <a:effectLst/>
                <a:latin typeface="Times New Roman" panose="02020603050405020304" pitchFamily="18" charset="0"/>
                <a:ea typeface="Times New Roman" panose="02020603050405020304" pitchFamily="18" charset="0"/>
                <a:hlinkClick r:id="rId10"/>
              </a:rPr>
              <a:t> </a:t>
            </a:r>
            <a:endParaRPr lang="en-IN" sz="1800" u="none" strike="noStrike" kern="100" dirty="0">
              <a:solidFill>
                <a:srgbClr val="000000"/>
              </a:solidFill>
              <a:effectLst/>
              <a:latin typeface="Times New Roman" panose="02020603050405020304" pitchFamily="18" charset="0"/>
              <a:ea typeface="Times New Roman" panose="02020603050405020304" pitchFamily="18" charset="0"/>
            </a:endParaRPr>
          </a:p>
          <a:p>
            <a:pPr marL="285750" marR="603885" indent="-285750">
              <a:lnSpc>
                <a:spcPct val="155000"/>
              </a:lnSpc>
              <a:spcAft>
                <a:spcPts val="15"/>
              </a:spcAft>
              <a:buFont typeface="Arial" panose="020B0604020202020204" pitchFamily="34" charset="0"/>
              <a:buChar char="•"/>
            </a:pPr>
            <a:r>
              <a:rPr lang="en-IN" sz="1800" kern="100" dirty="0">
                <a:solidFill>
                  <a:schemeClr val="tx1">
                    <a:lumMod val="95000"/>
                  </a:schemeClr>
                </a:solidFill>
                <a:effectLst/>
                <a:latin typeface="Times New Roman" panose="02020603050405020304" pitchFamily="18" charset="0"/>
                <a:ea typeface="Times New Roman" panose="02020603050405020304" pitchFamily="18" charset="0"/>
              </a:rPr>
              <a:t>Motor Driver Datasheet </a:t>
            </a:r>
          </a:p>
          <a:p>
            <a:pPr marL="6350" marR="848360" indent="-6350">
              <a:lnSpc>
                <a:spcPct val="155000"/>
              </a:lnSpc>
              <a:spcAft>
                <a:spcPts val="15"/>
              </a:spcAft>
            </a:pPr>
            <a:r>
              <a:rPr lang="en-IN" u="sng" kern="100" dirty="0">
                <a:solidFill>
                  <a:srgbClr val="0563C1"/>
                </a:solidFill>
                <a:latin typeface="Times New Roman" panose="02020603050405020304" pitchFamily="18" charset="0"/>
                <a:ea typeface="Times New Roman" panose="02020603050405020304" pitchFamily="18" charset="0"/>
                <a:hlinkClick r:id="rId11"/>
              </a:rPr>
              <a:t>https://www.sparkfun.com/datasheets/Robotics/L298_H_Bridge.pdf</a:t>
            </a:r>
            <a:r>
              <a:rPr lang="en-IN" kern="100" dirty="0">
                <a:solidFill>
                  <a:srgbClr val="000000"/>
                </a:solidFill>
                <a:latin typeface="Times New Roman" panose="02020603050405020304" pitchFamily="18" charset="0"/>
                <a:ea typeface="Times New Roman" panose="02020603050405020304" pitchFamily="18" charset="0"/>
                <a:hlinkClick r:id="rId11"/>
              </a:rPr>
              <a:t> </a:t>
            </a:r>
            <a:endParaRPr lang="en-IN" kern="100" dirty="0">
              <a:solidFill>
                <a:srgbClr val="000000"/>
              </a:solidFill>
              <a:latin typeface="Times New Roman" panose="02020603050405020304" pitchFamily="18" charset="0"/>
              <a:ea typeface="Times New Roman" panose="02020603050405020304" pitchFamily="18" charset="0"/>
            </a:endParaRPr>
          </a:p>
          <a:p>
            <a:pPr marL="285750" marR="848360" indent="-285750">
              <a:lnSpc>
                <a:spcPct val="155000"/>
              </a:lnSpc>
              <a:spcAft>
                <a:spcPts val="15"/>
              </a:spcAft>
              <a:buFont typeface="Arial" panose="020B0604020202020204" pitchFamily="34" charset="0"/>
              <a:buChar char="•"/>
            </a:pPr>
            <a:r>
              <a:rPr lang="en-IN" sz="1800" kern="100" dirty="0">
                <a:solidFill>
                  <a:schemeClr val="tx1">
                    <a:lumMod val="95000"/>
                  </a:schemeClr>
                </a:solidFill>
                <a:effectLst/>
                <a:latin typeface="Times New Roman" panose="02020603050405020304" pitchFamily="18" charset="0"/>
                <a:ea typeface="Times New Roman" panose="02020603050405020304" pitchFamily="18" charset="0"/>
              </a:rPr>
              <a:t>Car chassis assembly</a:t>
            </a:r>
          </a:p>
          <a:p>
            <a:pPr marL="6350" marR="848360" indent="-6350">
              <a:lnSpc>
                <a:spcPct val="155000"/>
              </a:lnSpc>
              <a:spcAft>
                <a:spcPts val="15"/>
              </a:spcAft>
            </a:pPr>
            <a:r>
              <a:rPr lang="en-IN" sz="1800" kern="100" dirty="0">
                <a:solidFill>
                  <a:srgbClr val="000000"/>
                </a:solidFill>
                <a:effectLst/>
                <a:latin typeface="Times New Roman" panose="02020603050405020304" pitchFamily="18" charset="0"/>
                <a:ea typeface="Times New Roman" panose="02020603050405020304" pitchFamily="18" charset="0"/>
              </a:rPr>
              <a:t> </a:t>
            </a:r>
            <a:r>
              <a:rPr lang="en-IN" sz="1800" u="sng" kern="100" dirty="0">
                <a:solidFill>
                  <a:srgbClr val="0563C1"/>
                </a:solidFill>
                <a:effectLst/>
                <a:latin typeface="Times New Roman" panose="02020603050405020304" pitchFamily="18" charset="0"/>
                <a:ea typeface="Times New Roman" panose="02020603050405020304" pitchFamily="18" charset="0"/>
                <a:hlinkClick r:id="rId12"/>
              </a:rPr>
              <a:t>https://www.youtube.com/watch?v=Ze4c_a3luqg</a:t>
            </a:r>
            <a:r>
              <a:rPr lang="en-IN" sz="1800" u="none" strike="noStrike" kern="100" dirty="0">
                <a:solidFill>
                  <a:srgbClr val="000000"/>
                </a:solidFill>
                <a:effectLst/>
                <a:latin typeface="Times New Roman" panose="02020603050405020304" pitchFamily="18" charset="0"/>
                <a:ea typeface="Times New Roman" panose="02020603050405020304" pitchFamily="18" charset="0"/>
                <a:hlinkClick r:id="rId12"/>
              </a:rPr>
              <a:t> </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a:spcAft>
                <a:spcPts val="1000"/>
              </a:spcAft>
              <a:buClr>
                <a:schemeClr val="tx1"/>
              </a:buClr>
              <a:buSzPct val="100000"/>
            </a:pPr>
            <a:endParaRPr lang="en-US" sz="1600" dirty="0"/>
          </a:p>
        </p:txBody>
      </p:sp>
    </p:spTree>
    <p:extLst>
      <p:ext uri="{BB962C8B-B14F-4D97-AF65-F5344CB8AC3E}">
        <p14:creationId xmlns:p14="http://schemas.microsoft.com/office/powerpoint/2010/main" val="172519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B9DE-7C07-F45A-F681-DF76325FF4E4}"/>
              </a:ext>
            </a:extLst>
          </p:cNvPr>
          <p:cNvSpPr>
            <a:spLocks noGrp="1"/>
          </p:cNvSpPr>
          <p:nvPr>
            <p:ph type="title"/>
          </p:nvPr>
        </p:nvSpPr>
        <p:spPr>
          <a:xfrm>
            <a:off x="4955458" y="639097"/>
            <a:ext cx="6593075" cy="1612490"/>
          </a:xfrm>
        </p:spPr>
        <p:txBody>
          <a:bodyPr>
            <a:normAutofit/>
          </a:bodyPr>
          <a:lstStyle/>
          <a:p>
            <a:r>
              <a:rPr lang="en-US"/>
              <a:t>AIM/OBJECTIVE OF THE PROJECT</a:t>
            </a:r>
            <a:endParaRPr lang="en-IN"/>
          </a:p>
        </p:txBody>
      </p:sp>
      <p:pic>
        <p:nvPicPr>
          <p:cNvPr id="5" name="Picture 4" descr="Used machine parts">
            <a:extLst>
              <a:ext uri="{FF2B5EF4-FFF2-40B4-BE49-F238E27FC236}">
                <a16:creationId xmlns:a16="http://schemas.microsoft.com/office/drawing/2014/main" id="{40E57891-0D04-F9B0-5E52-E0EB07685320}"/>
              </a:ext>
            </a:extLst>
          </p:cNvPr>
          <p:cNvPicPr>
            <a:picLocks noChangeAspect="1"/>
          </p:cNvPicPr>
          <p:nvPr/>
        </p:nvPicPr>
        <p:blipFill rotWithShape="1">
          <a:blip r:embed="rId3"/>
          <a:srcRect l="37557" r="17320"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B4BBCA85-10FC-19AD-A006-58C1EF220AE8}"/>
              </a:ext>
            </a:extLst>
          </p:cNvPr>
          <p:cNvSpPr>
            <a:spLocks noGrp="1"/>
          </p:cNvSpPr>
          <p:nvPr>
            <p:ph idx="1"/>
          </p:nvPr>
        </p:nvSpPr>
        <p:spPr>
          <a:xfrm>
            <a:off x="4955458" y="2251587"/>
            <a:ext cx="6593075" cy="3972232"/>
          </a:xfrm>
        </p:spPr>
        <p:txBody>
          <a:bodyPr>
            <a:normAutofit/>
          </a:bodyPr>
          <a:lstStyle/>
          <a:p>
            <a:pPr marL="0" indent="0">
              <a:lnSpc>
                <a:spcPct val="90000"/>
              </a:lnSpc>
              <a:buNone/>
            </a:pPr>
            <a:r>
              <a:rPr lang="en-US" sz="1500" dirty="0"/>
              <a:t>The objective of the project is to make a camera surveillance car.</a:t>
            </a:r>
          </a:p>
          <a:p>
            <a:pPr>
              <a:lnSpc>
                <a:spcPct val="90000"/>
              </a:lnSpc>
            </a:pPr>
            <a:endParaRPr lang="en-US" sz="1500" dirty="0"/>
          </a:p>
          <a:p>
            <a:pPr>
              <a:lnSpc>
                <a:spcPct val="90000"/>
              </a:lnSpc>
            </a:pPr>
            <a:r>
              <a:rPr lang="en-US" sz="1500" dirty="0"/>
              <a:t>Concept/Methodology </a:t>
            </a:r>
          </a:p>
          <a:p>
            <a:pPr marL="0" indent="0">
              <a:lnSpc>
                <a:spcPct val="90000"/>
              </a:lnSpc>
              <a:buNone/>
            </a:pPr>
            <a:r>
              <a:rPr lang="en-US" sz="1500" dirty="0"/>
              <a:t>In this project we will made a camera surveillance car with pan tilt control, in which the camera is attached with a pan tilt servo base that rotates 180 degrees in the vertical as well as the horizontal direction. The microcontroller board will be used to program the car was Arduino Uno, which contains ATmega328P as the microprocessor. The camera will be used to record the background of the car was a ESP32 Cam Module, which is a WI-FI camera module that can transmit the visual feed through the internet connection and the visual feed can be observed in the online web browser by connecting with the IP address of the ESP32 Cam Module. The movement of the car could be controlled by the user in four different directions – front, back, left and right. The interpretation of the movement instructions and the execution of the movement of the car will be enable by the microcontroller board Arduino Uno. </a:t>
            </a:r>
          </a:p>
          <a:p>
            <a:pPr>
              <a:lnSpc>
                <a:spcPct val="90000"/>
              </a:lnSpc>
            </a:pPr>
            <a:endParaRPr lang="en-IN" sz="1500" dirty="0"/>
          </a:p>
        </p:txBody>
      </p:sp>
    </p:spTree>
    <p:extLst>
      <p:ext uri="{BB962C8B-B14F-4D97-AF65-F5344CB8AC3E}">
        <p14:creationId xmlns:p14="http://schemas.microsoft.com/office/powerpoint/2010/main" val="245809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9CB96479-A62D-7CD6-7C54-3E5C1E3709FE}"/>
              </a:ext>
            </a:extLst>
          </p:cNvPr>
          <p:cNvSpPr>
            <a:spLocks noGrp="1"/>
          </p:cNvSpPr>
          <p:nvPr>
            <p:ph type="title"/>
          </p:nvPr>
        </p:nvSpPr>
        <p:spPr>
          <a:xfrm>
            <a:off x="685801" y="643466"/>
            <a:ext cx="3351530" cy="4995333"/>
          </a:xfrm>
        </p:spPr>
        <p:txBody>
          <a:bodyPr vert="horz" lIns="91440" tIns="45720" rIns="91440" bIns="45720" rtlCol="0" anchor="ctr">
            <a:normAutofit/>
          </a:bodyPr>
          <a:lstStyle/>
          <a:p>
            <a:r>
              <a:rPr lang="en-US">
                <a:solidFill>
                  <a:srgbClr val="FFFFFF"/>
                </a:solidFill>
              </a:rPr>
              <a:t>Components :</a:t>
            </a:r>
          </a:p>
        </p:txBody>
      </p:sp>
      <p:sp useBgFill="1">
        <p:nvSpPr>
          <p:cNvPr id="18" name="Rectangle 17">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8545EE-1B93-9B04-6387-208287027BBD}"/>
              </a:ext>
            </a:extLst>
          </p:cNvPr>
          <p:cNvSpPr>
            <a:spLocks/>
          </p:cNvSpPr>
          <p:nvPr/>
        </p:nvSpPr>
        <p:spPr>
          <a:xfrm>
            <a:off x="5618186" y="535298"/>
            <a:ext cx="2882561" cy="5211668"/>
          </a:xfrm>
          <a:prstGeom prst="rect">
            <a:avLst/>
          </a:prstGeom>
        </p:spPr>
        <p:txBody>
          <a:bodyPr>
            <a:noAutofit/>
          </a:bodyPr>
          <a:lstStyle/>
          <a:p>
            <a:pPr defTabSz="310896">
              <a:spcAft>
                <a:spcPts val="600"/>
              </a:spcAft>
            </a:pPr>
            <a:r>
              <a:rPr lang="en-US" sz="1400" b="1" kern="1200" dirty="0">
                <a:solidFill>
                  <a:srgbClr val="FF6060"/>
                </a:solidFill>
                <a:latin typeface="+mn-lt"/>
                <a:ea typeface="+mn-ea"/>
                <a:cs typeface="+mn-cs"/>
              </a:rPr>
              <a:t>1. MICROCONTROLLER BOARD</a:t>
            </a:r>
            <a:r>
              <a:rPr lang="en-US" sz="1224" kern="1200" dirty="0">
                <a:solidFill>
                  <a:srgbClr val="FF6060"/>
                </a:solidFill>
                <a:latin typeface="+mn-lt"/>
                <a:ea typeface="+mn-ea"/>
                <a:cs typeface="+mn-cs"/>
              </a:rPr>
              <a:t>                                            </a:t>
            </a:r>
            <a:endParaRPr lang="en-US" sz="1224" kern="1200" dirty="0">
              <a:solidFill>
                <a:schemeClr val="tx1"/>
              </a:solidFill>
              <a:latin typeface="+mn-lt"/>
              <a:ea typeface="+mn-ea"/>
              <a:cs typeface="+mn-cs"/>
            </a:endParaRPr>
          </a:p>
          <a:p>
            <a:pPr defTabSz="310896">
              <a:spcAft>
                <a:spcPts val="600"/>
              </a:spcAft>
            </a:pPr>
            <a:r>
              <a:rPr lang="en-US" sz="1224" kern="1200" dirty="0">
                <a:solidFill>
                  <a:schemeClr val="tx1"/>
                </a:solidFill>
                <a:latin typeface="+mn-lt"/>
                <a:ea typeface="+mn-ea"/>
                <a:cs typeface="+mn-cs"/>
              </a:rPr>
              <a:t>ARDUINO UNO R3</a:t>
            </a:r>
          </a:p>
          <a:p>
            <a:pPr defTabSz="310896">
              <a:spcAft>
                <a:spcPts val="600"/>
              </a:spcAft>
            </a:pPr>
            <a:r>
              <a:rPr lang="en-US" sz="1224" kern="1200" dirty="0">
                <a:solidFill>
                  <a:schemeClr val="tx1"/>
                </a:solidFill>
                <a:latin typeface="+mn-lt"/>
                <a:ea typeface="+mn-ea"/>
                <a:cs typeface="+mn-cs"/>
              </a:rPr>
              <a:t>( MICROPROCESSOR – Atmega328P )</a:t>
            </a:r>
          </a:p>
          <a:p>
            <a:pPr defTabSz="310896">
              <a:spcAft>
                <a:spcPts val="600"/>
              </a:spcAft>
            </a:pPr>
            <a:r>
              <a:rPr lang="en-US" sz="1400" b="1" kern="1200" dirty="0">
                <a:solidFill>
                  <a:srgbClr val="FF6060"/>
                </a:solidFill>
                <a:latin typeface="+mn-lt"/>
                <a:ea typeface="+mn-ea"/>
                <a:cs typeface="+mn-cs"/>
              </a:rPr>
              <a:t>2. WIFI CAMERA AND </a:t>
            </a:r>
          </a:p>
          <a:p>
            <a:pPr defTabSz="310896">
              <a:spcAft>
                <a:spcPts val="600"/>
              </a:spcAft>
            </a:pPr>
            <a:r>
              <a:rPr lang="en-US" sz="1400" b="1" kern="1200" dirty="0">
                <a:solidFill>
                  <a:srgbClr val="FF6060"/>
                </a:solidFill>
                <a:latin typeface="+mn-lt"/>
                <a:ea typeface="+mn-ea"/>
                <a:cs typeface="+mn-cs"/>
              </a:rPr>
              <a:t>DEVELOPMENT BOARD</a:t>
            </a:r>
          </a:p>
          <a:p>
            <a:pPr defTabSz="310896">
              <a:spcAft>
                <a:spcPts val="600"/>
              </a:spcAft>
            </a:pPr>
            <a:r>
              <a:rPr lang="en-US" sz="1224" kern="1200" dirty="0">
                <a:solidFill>
                  <a:schemeClr val="tx1"/>
                </a:solidFill>
                <a:latin typeface="+mn-lt"/>
                <a:ea typeface="+mn-ea"/>
                <a:cs typeface="+mn-cs"/>
              </a:rPr>
              <a:t>OV2640 CAMERA MODULE</a:t>
            </a:r>
          </a:p>
          <a:p>
            <a:pPr defTabSz="310896">
              <a:spcAft>
                <a:spcPts val="600"/>
              </a:spcAft>
            </a:pPr>
            <a:r>
              <a:rPr lang="en-US" sz="1224" kern="1200" dirty="0">
                <a:solidFill>
                  <a:schemeClr val="tx1"/>
                </a:solidFill>
                <a:latin typeface="+mn-lt"/>
                <a:ea typeface="+mn-ea"/>
                <a:cs typeface="+mn-cs"/>
              </a:rPr>
              <a:t>ESP32 CAM WIFI BLUETOOTH </a:t>
            </a:r>
          </a:p>
          <a:p>
            <a:pPr defTabSz="310896">
              <a:spcAft>
                <a:spcPts val="600"/>
              </a:spcAft>
            </a:pPr>
            <a:r>
              <a:rPr lang="en-US" sz="1224" kern="1200" dirty="0">
                <a:solidFill>
                  <a:schemeClr val="tx1"/>
                </a:solidFill>
                <a:latin typeface="+mn-lt"/>
                <a:ea typeface="+mn-ea"/>
                <a:cs typeface="+mn-cs"/>
              </a:rPr>
              <a:t>DEVELOPMENT BOARD</a:t>
            </a:r>
          </a:p>
          <a:p>
            <a:pPr defTabSz="310896">
              <a:spcAft>
                <a:spcPts val="600"/>
              </a:spcAft>
            </a:pPr>
            <a:r>
              <a:rPr lang="en-IN" sz="1400" b="1" kern="1200" dirty="0">
                <a:solidFill>
                  <a:srgbClr val="FF6060"/>
                </a:solidFill>
                <a:latin typeface="+mn-lt"/>
                <a:ea typeface="+mn-ea"/>
                <a:cs typeface="+mn-cs"/>
              </a:rPr>
              <a:t>3. BREADBOARD</a:t>
            </a:r>
          </a:p>
          <a:p>
            <a:pPr defTabSz="310896">
              <a:spcAft>
                <a:spcPts val="600"/>
              </a:spcAft>
            </a:pPr>
            <a:r>
              <a:rPr lang="en-IN" sz="1224" kern="1200" dirty="0">
                <a:solidFill>
                  <a:schemeClr val="tx1"/>
                </a:solidFill>
                <a:latin typeface="+mn-lt"/>
                <a:ea typeface="+mn-ea"/>
                <a:cs typeface="+mn-cs"/>
              </a:rPr>
              <a:t> 400 TIES SOLDERLESS BREADBOARD</a:t>
            </a:r>
          </a:p>
          <a:p>
            <a:pPr defTabSz="310896">
              <a:spcAft>
                <a:spcPts val="600"/>
              </a:spcAft>
            </a:pPr>
            <a:r>
              <a:rPr lang="en-IN" sz="1400" b="1" kern="1200" dirty="0">
                <a:solidFill>
                  <a:srgbClr val="FF6060"/>
                </a:solidFill>
                <a:latin typeface="+mn-lt"/>
                <a:ea typeface="+mn-ea"/>
                <a:cs typeface="+mn-cs"/>
              </a:rPr>
              <a:t>4. MOTOR DRIVER</a:t>
            </a:r>
          </a:p>
          <a:p>
            <a:pPr defTabSz="310896">
              <a:spcAft>
                <a:spcPts val="600"/>
              </a:spcAft>
            </a:pPr>
            <a:r>
              <a:rPr lang="en-IN" sz="1224" kern="1200" dirty="0">
                <a:solidFill>
                  <a:schemeClr val="tx1"/>
                </a:solidFill>
                <a:latin typeface="+mn-lt"/>
                <a:ea typeface="+mn-ea"/>
                <a:cs typeface="+mn-cs"/>
              </a:rPr>
              <a:t>L298N MOTOR DRIVER CONTROLLER </a:t>
            </a:r>
          </a:p>
          <a:p>
            <a:pPr defTabSz="310896">
              <a:spcAft>
                <a:spcPts val="600"/>
              </a:spcAft>
            </a:pPr>
            <a:r>
              <a:rPr lang="en-IN" sz="1224" kern="1200" dirty="0">
                <a:solidFill>
                  <a:schemeClr val="tx1"/>
                </a:solidFill>
                <a:latin typeface="+mn-lt"/>
                <a:ea typeface="+mn-ea"/>
                <a:cs typeface="+mn-cs"/>
              </a:rPr>
              <a:t>MODULE</a:t>
            </a:r>
          </a:p>
          <a:p>
            <a:pPr defTabSz="310896">
              <a:spcAft>
                <a:spcPts val="600"/>
              </a:spcAft>
            </a:pPr>
            <a:r>
              <a:rPr lang="en-IN" sz="1400" b="1" kern="1200" dirty="0">
                <a:solidFill>
                  <a:srgbClr val="FF6060"/>
                </a:solidFill>
                <a:latin typeface="+mn-lt"/>
                <a:ea typeface="+mn-ea"/>
                <a:cs typeface="+mn-cs"/>
              </a:rPr>
              <a:t>5. BATTERY LITHIUM POLYMER BATTERY PACK</a:t>
            </a:r>
          </a:p>
          <a:p>
            <a:pPr defTabSz="310896">
              <a:spcAft>
                <a:spcPts val="600"/>
              </a:spcAft>
            </a:pPr>
            <a:r>
              <a:rPr lang="en-IN" sz="1600" kern="1200" dirty="0">
                <a:solidFill>
                  <a:schemeClr val="tx1"/>
                </a:solidFill>
                <a:latin typeface="+mn-lt"/>
                <a:ea typeface="+mn-ea"/>
                <a:cs typeface="+mn-cs"/>
              </a:rPr>
              <a:t>• </a:t>
            </a:r>
            <a:r>
              <a:rPr lang="en-IN" sz="1220" kern="1200" dirty="0">
                <a:solidFill>
                  <a:schemeClr val="tx1"/>
                </a:solidFill>
                <a:latin typeface="+mn-lt"/>
                <a:ea typeface="+mn-ea"/>
                <a:cs typeface="+mn-cs"/>
              </a:rPr>
              <a:t>NUMBER OF CELLS : 2</a:t>
            </a:r>
          </a:p>
          <a:p>
            <a:pPr defTabSz="310896">
              <a:spcAft>
                <a:spcPts val="600"/>
              </a:spcAft>
            </a:pPr>
            <a:r>
              <a:rPr lang="en-US" sz="1400" b="1" kern="1200" dirty="0">
                <a:solidFill>
                  <a:srgbClr val="FF6060"/>
                </a:solidFill>
                <a:latin typeface="+mn-lt"/>
                <a:ea typeface="+mn-ea"/>
                <a:cs typeface="+mn-cs"/>
              </a:rPr>
              <a:t>6. CAR CHASSIS AND ASSEMBLY PACK</a:t>
            </a:r>
          </a:p>
          <a:p>
            <a:pPr defTabSz="310896">
              <a:spcAft>
                <a:spcPts val="600"/>
              </a:spcAft>
            </a:pPr>
            <a:r>
              <a:rPr lang="en-US" sz="1600" kern="1200" dirty="0">
                <a:solidFill>
                  <a:schemeClr val="tx1"/>
                </a:solidFill>
                <a:latin typeface="+mn-lt"/>
                <a:ea typeface="+mn-ea"/>
                <a:cs typeface="+mn-cs"/>
              </a:rPr>
              <a:t> </a:t>
            </a:r>
            <a:r>
              <a:rPr lang="en-US" sz="1220" kern="1200" dirty="0">
                <a:solidFill>
                  <a:schemeClr val="tx1"/>
                </a:solidFill>
                <a:latin typeface="+mn-lt"/>
                <a:ea typeface="+mn-ea"/>
                <a:cs typeface="+mn-cs"/>
              </a:rPr>
              <a:t>4 WHEELED CAR CHASIS + 4 DC MOTORS </a:t>
            </a:r>
          </a:p>
          <a:p>
            <a:pPr defTabSz="310896">
              <a:spcAft>
                <a:spcPts val="600"/>
              </a:spcAft>
            </a:pPr>
            <a:r>
              <a:rPr lang="en-US" sz="1220" kern="1200" dirty="0">
                <a:solidFill>
                  <a:schemeClr val="tx1"/>
                </a:solidFill>
                <a:latin typeface="+mn-lt"/>
                <a:ea typeface="+mn-ea"/>
                <a:cs typeface="+mn-cs"/>
              </a:rPr>
              <a:t>       ( 5V DC MOTOR ) WITH WHEEL ENCODER + 4        CASTOR WHEELS + M2 SCREWS + 4 SPACERS</a:t>
            </a:r>
          </a:p>
          <a:p>
            <a:pPr>
              <a:spcAft>
                <a:spcPts val="600"/>
              </a:spcAft>
            </a:pPr>
            <a:endParaRPr lang="en-IN" sz="1600" dirty="0"/>
          </a:p>
        </p:txBody>
      </p:sp>
      <p:sp>
        <p:nvSpPr>
          <p:cNvPr id="4" name="Content Placeholder 3">
            <a:extLst>
              <a:ext uri="{FF2B5EF4-FFF2-40B4-BE49-F238E27FC236}">
                <a16:creationId xmlns:a16="http://schemas.microsoft.com/office/drawing/2014/main" id="{20EC0F7D-A94F-E255-B162-9B350B8AD88F}"/>
              </a:ext>
            </a:extLst>
          </p:cNvPr>
          <p:cNvSpPr>
            <a:spLocks/>
          </p:cNvSpPr>
          <p:nvPr/>
        </p:nvSpPr>
        <p:spPr>
          <a:xfrm>
            <a:off x="8419972" y="533512"/>
            <a:ext cx="2882561" cy="3621271"/>
          </a:xfrm>
          <a:prstGeom prst="rect">
            <a:avLst/>
          </a:prstGeom>
        </p:spPr>
        <p:txBody>
          <a:bodyPr>
            <a:normAutofit/>
          </a:bodyPr>
          <a:lstStyle/>
          <a:p>
            <a:pPr defTabSz="310896">
              <a:spcAft>
                <a:spcPts val="600"/>
              </a:spcAft>
            </a:pPr>
            <a:r>
              <a:rPr lang="en-IN" sz="1360" b="1" kern="1200" dirty="0">
                <a:solidFill>
                  <a:srgbClr val="FF6060"/>
                </a:solidFill>
                <a:latin typeface="+mn-lt"/>
                <a:ea typeface="+mn-ea"/>
                <a:cs typeface="+mn-cs"/>
              </a:rPr>
              <a:t>7. PAN TILT SERVO ASSESBLY</a:t>
            </a:r>
          </a:p>
          <a:p>
            <a:pPr defTabSz="310896">
              <a:spcAft>
                <a:spcPts val="600"/>
              </a:spcAft>
            </a:pPr>
            <a:r>
              <a:rPr lang="en-IN" sz="1360" kern="1200" dirty="0">
                <a:solidFill>
                  <a:schemeClr val="tx1"/>
                </a:solidFill>
                <a:latin typeface="+mn-lt"/>
                <a:ea typeface="+mn-ea"/>
                <a:cs typeface="+mn-cs"/>
              </a:rPr>
              <a:t> PAN/TILT CAMERA PLATFORM WITH 2-AXIS FPV ( FIRST PERSON VIEW ) </a:t>
            </a:r>
          </a:p>
          <a:p>
            <a:pPr marL="0" indent="0">
              <a:buNone/>
            </a:pPr>
            <a:r>
              <a:rPr lang="pt-BR" sz="1400" b="1" dirty="0">
                <a:solidFill>
                  <a:srgbClr val="FF6060"/>
                </a:solidFill>
              </a:rPr>
              <a:t>8. SERVO MOTOR</a:t>
            </a:r>
          </a:p>
          <a:p>
            <a:pPr marL="0" indent="0">
              <a:buNone/>
            </a:pPr>
            <a:r>
              <a:rPr lang="pt-BR" sz="1220" dirty="0">
                <a:solidFill>
                  <a:schemeClr val="accent5"/>
                </a:solidFill>
              </a:rPr>
              <a:t> </a:t>
            </a:r>
            <a:r>
              <a:rPr lang="pt-BR" sz="1220" dirty="0">
                <a:solidFill>
                  <a:schemeClr val="tx1"/>
                </a:solidFill>
              </a:rPr>
              <a:t>SG90 MICRO SERVO MOTOR</a:t>
            </a:r>
          </a:p>
          <a:p>
            <a:pPr marL="0" indent="0">
              <a:buNone/>
            </a:pPr>
            <a:r>
              <a:rPr lang="en-US" sz="1400" b="1" dirty="0">
                <a:solidFill>
                  <a:srgbClr val="FF6060"/>
                </a:solidFill>
              </a:rPr>
              <a:t>9. JUMPER WIRES</a:t>
            </a:r>
          </a:p>
          <a:p>
            <a:pPr marL="0" indent="0">
              <a:buNone/>
            </a:pPr>
            <a:r>
              <a:rPr lang="en-US" sz="1400" dirty="0"/>
              <a:t>• </a:t>
            </a:r>
            <a:r>
              <a:rPr lang="en-US" sz="1220" dirty="0"/>
              <a:t>MALE TO MALE </a:t>
            </a:r>
          </a:p>
          <a:p>
            <a:pPr marL="0" indent="0">
              <a:buNone/>
            </a:pPr>
            <a:r>
              <a:rPr lang="en-US" sz="1220" dirty="0"/>
              <a:t>• FEMALE TO FEMALE </a:t>
            </a:r>
          </a:p>
          <a:p>
            <a:pPr marL="0" indent="0">
              <a:buNone/>
            </a:pPr>
            <a:r>
              <a:rPr lang="en-US" sz="1220" dirty="0"/>
              <a:t>• MALE TO FEMALE</a:t>
            </a:r>
          </a:p>
          <a:p>
            <a:pPr marL="0" indent="0">
              <a:buNone/>
            </a:pPr>
            <a:r>
              <a:rPr lang="en-IN" sz="1400" b="1" dirty="0">
                <a:solidFill>
                  <a:srgbClr val="FF6060"/>
                </a:solidFill>
              </a:rPr>
              <a:t>10. T PLUG MALE CONNECTOR </a:t>
            </a:r>
          </a:p>
          <a:p>
            <a:pPr marL="0" indent="0">
              <a:buNone/>
            </a:pPr>
            <a:r>
              <a:rPr lang="en-IN" sz="1220" dirty="0"/>
              <a:t>DEANS STYLE T PLUG MALE CONNECTOR</a:t>
            </a:r>
            <a:endParaRPr lang="en-IN" sz="1220" kern="1200" dirty="0">
              <a:solidFill>
                <a:schemeClr val="tx1"/>
              </a:solidFill>
              <a:latin typeface="+mn-lt"/>
              <a:ea typeface="+mn-ea"/>
              <a:cs typeface="+mn-cs"/>
            </a:endParaRPr>
          </a:p>
          <a:p>
            <a:pPr defTabSz="310896">
              <a:spcAft>
                <a:spcPts val="600"/>
              </a:spcAft>
            </a:pPr>
            <a:endParaRPr lang="en-US" sz="1360" kern="1200" dirty="0">
              <a:solidFill>
                <a:schemeClr val="tx1"/>
              </a:solidFill>
              <a:latin typeface="+mn-lt"/>
              <a:ea typeface="+mn-ea"/>
              <a:cs typeface="+mn-cs"/>
            </a:endParaRPr>
          </a:p>
          <a:p>
            <a:pPr defTabSz="310896">
              <a:spcAft>
                <a:spcPts val="600"/>
              </a:spcAft>
            </a:pPr>
            <a:endParaRPr lang="en-US" sz="1224" kern="1200" dirty="0">
              <a:solidFill>
                <a:schemeClr val="tx1"/>
              </a:solidFill>
              <a:latin typeface="+mn-lt"/>
              <a:ea typeface="+mn-ea"/>
              <a:cs typeface="+mn-cs"/>
            </a:endParaRPr>
          </a:p>
          <a:p>
            <a:pPr defTabSz="310896">
              <a:spcAft>
                <a:spcPts val="600"/>
              </a:spcAft>
            </a:pPr>
            <a:endParaRPr lang="en-IN" sz="1224" kern="1200" dirty="0">
              <a:solidFill>
                <a:schemeClr val="tx1"/>
              </a:solidFill>
              <a:latin typeface="+mn-lt"/>
              <a:ea typeface="+mn-ea"/>
              <a:cs typeface="+mn-cs"/>
            </a:endParaRPr>
          </a:p>
          <a:p>
            <a:pPr defTabSz="310896">
              <a:spcAft>
                <a:spcPts val="600"/>
              </a:spcAft>
            </a:pPr>
            <a:endParaRPr lang="en-IN" sz="1224" kern="1200" dirty="0">
              <a:solidFill>
                <a:schemeClr val="tx1"/>
              </a:solidFill>
              <a:latin typeface="+mn-lt"/>
              <a:ea typeface="+mn-ea"/>
              <a:cs typeface="+mn-cs"/>
            </a:endParaRPr>
          </a:p>
          <a:p>
            <a:pPr>
              <a:spcAft>
                <a:spcPts val="600"/>
              </a:spcAft>
            </a:pPr>
            <a:endParaRPr lang="en-IN" dirty="0"/>
          </a:p>
        </p:txBody>
      </p:sp>
    </p:spTree>
    <p:extLst>
      <p:ext uri="{BB962C8B-B14F-4D97-AF65-F5344CB8AC3E}">
        <p14:creationId xmlns:p14="http://schemas.microsoft.com/office/powerpoint/2010/main" val="36408736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extBox 2">
            <a:extLst>
              <a:ext uri="{FF2B5EF4-FFF2-40B4-BE49-F238E27FC236}">
                <a16:creationId xmlns:a16="http://schemas.microsoft.com/office/drawing/2014/main" id="{18C93B37-4A3D-3F28-B8AC-DCF7EB604F90}"/>
              </a:ext>
            </a:extLst>
          </p:cNvPr>
          <p:cNvSpPr txBox="1"/>
          <p:nvPr/>
        </p:nvSpPr>
        <p:spPr>
          <a:xfrm>
            <a:off x="825909" y="808055"/>
            <a:ext cx="3979205" cy="14533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b="1" cap="all">
                <a:ln w="3175" cmpd="sng">
                  <a:noFill/>
                </a:ln>
                <a:latin typeface="+mj-lt"/>
                <a:ea typeface="+mj-ea"/>
                <a:cs typeface="+mj-cs"/>
              </a:rPr>
              <a:t>CIRCUIT DIAGRAM AND COMPONENTS DESCRIPTION CIRCUIT DIAGRAM</a:t>
            </a:r>
          </a:p>
        </p:txBody>
      </p:sp>
      <p:sp>
        <p:nvSpPr>
          <p:cNvPr id="5" name="TextBox 4">
            <a:extLst>
              <a:ext uri="{FF2B5EF4-FFF2-40B4-BE49-F238E27FC236}">
                <a16:creationId xmlns:a16="http://schemas.microsoft.com/office/drawing/2014/main" id="{B966C73B-C5FB-711C-5E11-FC6DA6F60421}"/>
              </a:ext>
            </a:extLst>
          </p:cNvPr>
          <p:cNvSpPr txBox="1"/>
          <p:nvPr/>
        </p:nvSpPr>
        <p:spPr>
          <a:xfrm>
            <a:off x="802178" y="2261420"/>
            <a:ext cx="4002936" cy="3637935"/>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en-US" dirty="0"/>
              <a:t>Circuit diagram for uploading the Arduino code from the software in the laptop to the microcontroller board and then to the ESP32 Cam Module through breadboard connections.</a:t>
            </a:r>
            <a:endParaRPr lang="en-US"/>
          </a:p>
        </p:txBody>
      </p:sp>
      <p:pic>
        <p:nvPicPr>
          <p:cNvPr id="6" name="Picture 5">
            <a:extLst>
              <a:ext uri="{FF2B5EF4-FFF2-40B4-BE49-F238E27FC236}">
                <a16:creationId xmlns:a16="http://schemas.microsoft.com/office/drawing/2014/main" id="{3B3E73BE-8097-D014-72D1-84CD1D7B7FD7}"/>
              </a:ext>
            </a:extLst>
          </p:cNvPr>
          <p:cNvPicPr>
            <a:picLocks noChangeAspect="1"/>
          </p:cNvPicPr>
          <p:nvPr/>
        </p:nvPicPr>
        <p:blipFill>
          <a:blip r:embed="rId4"/>
          <a:stretch>
            <a:fillRect/>
          </a:stretch>
        </p:blipFill>
        <p:spPr>
          <a:xfrm>
            <a:off x="5289752" y="1275383"/>
            <a:ext cx="6095593" cy="414500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76856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2D36FF-BA8B-6E96-F23F-19843C7AD85E}"/>
              </a:ext>
            </a:extLst>
          </p:cNvPr>
          <p:cNvSpPr txBox="1"/>
          <p:nvPr/>
        </p:nvSpPr>
        <p:spPr>
          <a:xfrm>
            <a:off x="1090333" y="553728"/>
            <a:ext cx="7396442"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Code uploading to the ESP32 Cam module </a:t>
            </a:r>
            <a:endParaRPr lang="en-IN" sz="2800"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16214A4F-0664-7D82-C48F-8F938B7AF659}"/>
              </a:ext>
            </a:extLst>
          </p:cNvPr>
          <p:cNvPicPr>
            <a:picLocks noChangeAspect="1"/>
          </p:cNvPicPr>
          <p:nvPr/>
        </p:nvPicPr>
        <p:blipFill>
          <a:blip r:embed="rId2"/>
          <a:stretch>
            <a:fillRect/>
          </a:stretch>
        </p:blipFill>
        <p:spPr>
          <a:xfrm>
            <a:off x="1885537" y="1392804"/>
            <a:ext cx="8420925" cy="5085062"/>
          </a:xfrm>
          <a:prstGeom prst="rect">
            <a:avLst/>
          </a:prstGeom>
        </p:spPr>
      </p:pic>
    </p:spTree>
    <p:extLst>
      <p:ext uri="{BB962C8B-B14F-4D97-AF65-F5344CB8AC3E}">
        <p14:creationId xmlns:p14="http://schemas.microsoft.com/office/powerpoint/2010/main" val="134217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extBox 2">
            <a:extLst>
              <a:ext uri="{FF2B5EF4-FFF2-40B4-BE49-F238E27FC236}">
                <a16:creationId xmlns:a16="http://schemas.microsoft.com/office/drawing/2014/main" id="{3326E3B8-A210-5CD5-E961-78382F43C989}"/>
              </a:ext>
            </a:extLst>
          </p:cNvPr>
          <p:cNvSpPr txBox="1"/>
          <p:nvPr/>
        </p:nvSpPr>
        <p:spPr>
          <a:xfrm>
            <a:off x="157127" y="629572"/>
            <a:ext cx="4789678" cy="3746634"/>
          </a:xfrm>
          <a:prstGeom prst="rect">
            <a:avLst/>
          </a:prstGeom>
        </p:spPr>
        <p:txBody>
          <a:bodyPr vert="horz" lIns="91440" tIns="45720" rIns="91440" bIns="45720" rtlCol="0" anchor="b">
            <a:normAutofit/>
          </a:bodyPr>
          <a:lstStyle/>
          <a:p>
            <a:pPr algn="r">
              <a:spcBef>
                <a:spcPct val="0"/>
              </a:spcBef>
              <a:spcAft>
                <a:spcPts val="600"/>
              </a:spcAft>
            </a:pPr>
            <a:r>
              <a:rPr lang="en-US" sz="4800" cap="all" dirty="0">
                <a:ln w="3175" cmpd="sng">
                  <a:noFill/>
                </a:ln>
                <a:latin typeface="+mj-lt"/>
                <a:ea typeface="+mj-ea"/>
                <a:cs typeface="+mj-cs"/>
              </a:rPr>
              <a:t>Circuit diagram for assembling the entire car </a:t>
            </a:r>
          </a:p>
        </p:txBody>
      </p:sp>
      <p:pic>
        <p:nvPicPr>
          <p:cNvPr id="4" name="Content Placeholder 4">
            <a:extLst>
              <a:ext uri="{FF2B5EF4-FFF2-40B4-BE49-F238E27FC236}">
                <a16:creationId xmlns:a16="http://schemas.microsoft.com/office/drawing/2014/main" id="{88893ACF-0EAA-B3C8-BB0B-B83A3B92F739}"/>
              </a:ext>
            </a:extLst>
          </p:cNvPr>
          <p:cNvPicPr>
            <a:picLocks noChangeAspect="1"/>
          </p:cNvPicPr>
          <p:nvPr/>
        </p:nvPicPr>
        <p:blipFill rotWithShape="1">
          <a:blip r:embed="rId4"/>
          <a:srcRect t="412"/>
          <a:stretch/>
        </p:blipFill>
        <p:spPr>
          <a:xfrm>
            <a:off x="5343925" y="851594"/>
            <a:ext cx="6447779" cy="51530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74467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6E259B-7CBF-E67F-A32F-BDE403FC4E83}"/>
              </a:ext>
            </a:extLst>
          </p:cNvPr>
          <p:cNvSpPr txBox="1"/>
          <p:nvPr/>
        </p:nvSpPr>
        <p:spPr>
          <a:xfrm>
            <a:off x="645459" y="258089"/>
            <a:ext cx="6096000"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SOFTWARE</a:t>
            </a:r>
            <a:r>
              <a:rPr lang="en-US" sz="2000" b="1" dirty="0">
                <a:latin typeface="Times New Roman" panose="02020603050405020304" pitchFamily="18" charset="0"/>
                <a:cs typeface="Times New Roman" panose="02020603050405020304" pitchFamily="18" charset="0"/>
              </a:rPr>
              <a:t> METHODOLOGY</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8CCD358-1FF8-3A5D-D84B-AF7BF7664AA3}"/>
              </a:ext>
            </a:extLst>
          </p:cNvPr>
          <p:cNvSpPr txBox="1"/>
          <p:nvPr/>
        </p:nvSpPr>
        <p:spPr>
          <a:xfrm>
            <a:off x="645459" y="995100"/>
            <a:ext cx="813995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To install the ESP32 board in </a:t>
            </a:r>
            <a:r>
              <a:rPr lang="en-US" dirty="0" err="1">
                <a:latin typeface="Times New Roman" panose="02020603050405020304" pitchFamily="18" charset="0"/>
                <a:cs typeface="Times New Roman" panose="02020603050405020304" pitchFamily="18" charset="0"/>
              </a:rPr>
              <a:t>arduino</a:t>
            </a:r>
            <a:r>
              <a:rPr lang="en-US" dirty="0">
                <a:latin typeface="Times New Roman" panose="02020603050405020304" pitchFamily="18" charset="0"/>
                <a:cs typeface="Times New Roman" panose="02020603050405020304" pitchFamily="18" charset="0"/>
              </a:rPr>
              <a:t> ide we added the </a:t>
            </a:r>
            <a:r>
              <a:rPr lang="en-US" dirty="0" err="1">
                <a:latin typeface="Times New Roman" panose="02020603050405020304" pitchFamily="18" charset="0"/>
                <a:cs typeface="Times New Roman" panose="02020603050405020304" pitchFamily="18" charset="0"/>
              </a:rPr>
              <a:t>url</a:t>
            </a:r>
            <a:r>
              <a:rPr lang="en-US" dirty="0">
                <a:latin typeface="Times New Roman" panose="02020603050405020304" pitchFamily="18" charset="0"/>
                <a:cs typeface="Times New Roman" panose="02020603050405020304" pitchFamily="18" charset="0"/>
              </a:rPr>
              <a:t> for the </a:t>
            </a:r>
            <a:r>
              <a:rPr lang="en-US" dirty="0" err="1">
                <a:latin typeface="Times New Roman" panose="02020603050405020304" pitchFamily="18" charset="0"/>
                <a:cs typeface="Times New Roman" panose="02020603050405020304" pitchFamily="18" charset="0"/>
              </a:rPr>
              <a:t>json</a:t>
            </a:r>
            <a:r>
              <a:rPr lang="en-US" dirty="0">
                <a:latin typeface="Times New Roman" panose="02020603050405020304" pitchFamily="18" charset="0"/>
                <a:cs typeface="Times New Roman" panose="02020603050405020304" pitchFamily="18" charset="0"/>
              </a:rPr>
              <a:t> files in the space provided for additional board manager </a:t>
            </a:r>
            <a:r>
              <a:rPr lang="en-US" dirty="0" err="1">
                <a:latin typeface="Times New Roman" panose="02020603050405020304" pitchFamily="18" charset="0"/>
                <a:cs typeface="Times New Roman" panose="02020603050405020304" pitchFamily="18" charset="0"/>
              </a:rPr>
              <a:t>urls</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5BA79A26-2400-8FE7-AE08-A571BBA6BED7}"/>
              </a:ext>
            </a:extLst>
          </p:cNvPr>
          <p:cNvPicPr>
            <a:picLocks noChangeAspect="1"/>
          </p:cNvPicPr>
          <p:nvPr/>
        </p:nvPicPr>
        <p:blipFill>
          <a:blip r:embed="rId2"/>
          <a:stretch>
            <a:fillRect/>
          </a:stretch>
        </p:blipFill>
        <p:spPr>
          <a:xfrm>
            <a:off x="1030941" y="1801516"/>
            <a:ext cx="10266218" cy="4573280"/>
          </a:xfrm>
          <a:prstGeom prst="rect">
            <a:avLst/>
          </a:prstGeom>
        </p:spPr>
      </p:pic>
    </p:spTree>
    <p:extLst>
      <p:ext uri="{BB962C8B-B14F-4D97-AF65-F5344CB8AC3E}">
        <p14:creationId xmlns:p14="http://schemas.microsoft.com/office/powerpoint/2010/main" val="115886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0593F0-5FCB-271D-979C-1AE90E77EBB6}"/>
              </a:ext>
            </a:extLst>
          </p:cNvPr>
          <p:cNvSpPr txBox="1"/>
          <p:nvPr/>
        </p:nvSpPr>
        <p:spPr>
          <a:xfrm>
            <a:off x="331693" y="568823"/>
            <a:ext cx="9755281" cy="40011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We</a:t>
            </a:r>
            <a:r>
              <a:rPr lang="en-US" dirty="0">
                <a:latin typeface="Times New Roman" panose="02020603050405020304" pitchFamily="18" charset="0"/>
                <a:cs typeface="Times New Roman" panose="02020603050405020304" pitchFamily="18" charset="0"/>
              </a:rPr>
              <a:t> installed the ESP32 board by going to the boards manager window under the tools section.</a:t>
            </a:r>
          </a:p>
        </p:txBody>
      </p:sp>
      <p:pic>
        <p:nvPicPr>
          <p:cNvPr id="4" name="Picture 3">
            <a:extLst>
              <a:ext uri="{FF2B5EF4-FFF2-40B4-BE49-F238E27FC236}">
                <a16:creationId xmlns:a16="http://schemas.microsoft.com/office/drawing/2014/main" id="{30D5BA6B-4D7F-868D-B575-A4A943312B9A}"/>
              </a:ext>
            </a:extLst>
          </p:cNvPr>
          <p:cNvPicPr>
            <a:picLocks noChangeAspect="1"/>
          </p:cNvPicPr>
          <p:nvPr/>
        </p:nvPicPr>
        <p:blipFill>
          <a:blip r:embed="rId2"/>
          <a:stretch>
            <a:fillRect/>
          </a:stretch>
        </p:blipFill>
        <p:spPr>
          <a:xfrm>
            <a:off x="1027494" y="1267777"/>
            <a:ext cx="10137011" cy="5197015"/>
          </a:xfrm>
          <a:prstGeom prst="rect">
            <a:avLst/>
          </a:prstGeom>
        </p:spPr>
      </p:pic>
    </p:spTree>
    <p:extLst>
      <p:ext uri="{BB962C8B-B14F-4D97-AF65-F5344CB8AC3E}">
        <p14:creationId xmlns:p14="http://schemas.microsoft.com/office/powerpoint/2010/main" val="35373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658B3F-3A8E-B478-523F-F38DC6EC113B}"/>
              </a:ext>
            </a:extLst>
          </p:cNvPr>
          <p:cNvSpPr txBox="1"/>
          <p:nvPr/>
        </p:nvSpPr>
        <p:spPr>
          <a:xfrm>
            <a:off x="528917" y="368478"/>
            <a:ext cx="11268635"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3. We installed two libraries (</a:t>
            </a:r>
            <a:r>
              <a:rPr lang="en-US" dirty="0" err="1">
                <a:latin typeface="Times New Roman" panose="02020603050405020304" pitchFamily="18" charset="0"/>
                <a:cs typeface="Times New Roman" panose="02020603050405020304" pitchFamily="18" charset="0"/>
              </a:rPr>
              <a:t>AsyncTCP</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ESPAsyncWebServer</a:t>
            </a:r>
            <a:r>
              <a:rPr lang="en-US" dirty="0">
                <a:latin typeface="Times New Roman" panose="02020603050405020304" pitchFamily="18" charset="0"/>
                <a:cs typeface="Times New Roman" panose="02020603050405020304" pitchFamily="18" charset="0"/>
              </a:rPr>
              <a:t>). The </a:t>
            </a:r>
            <a:r>
              <a:rPr lang="en-US" dirty="0" err="1">
                <a:latin typeface="Times New Roman" panose="02020603050405020304" pitchFamily="18" charset="0"/>
                <a:cs typeface="Times New Roman" panose="02020603050405020304" pitchFamily="18" charset="0"/>
              </a:rPr>
              <a:t>AsyncWebServer</a:t>
            </a:r>
            <a:r>
              <a:rPr lang="en-US" dirty="0">
                <a:latin typeface="Times New Roman" panose="02020603050405020304" pitchFamily="18" charset="0"/>
                <a:cs typeface="Times New Roman" panose="02020603050405020304" pitchFamily="18" charset="0"/>
              </a:rPr>
              <a:t> library helps us to get the visual feed from the camera through the </a:t>
            </a:r>
            <a:r>
              <a:rPr lang="en-US" dirty="0" err="1">
                <a:latin typeface="Times New Roman" panose="02020603050405020304" pitchFamily="18" charset="0"/>
                <a:cs typeface="Times New Roman" panose="02020603050405020304" pitchFamily="18" charset="0"/>
              </a:rPr>
              <a:t>wifi</a:t>
            </a:r>
            <a:r>
              <a:rPr lang="en-US" dirty="0">
                <a:latin typeface="Times New Roman" panose="02020603050405020304" pitchFamily="18" charset="0"/>
                <a:cs typeface="Times New Roman" panose="02020603050405020304" pitchFamily="18" charset="0"/>
              </a:rPr>
              <a:t> connection. The </a:t>
            </a:r>
            <a:r>
              <a:rPr lang="en-US" dirty="0" err="1">
                <a:latin typeface="Times New Roman" panose="02020603050405020304" pitchFamily="18" charset="0"/>
                <a:cs typeface="Times New Roman" panose="02020603050405020304" pitchFamily="18" charset="0"/>
              </a:rPr>
              <a:t>AsyncTCP</a:t>
            </a:r>
            <a:r>
              <a:rPr lang="en-US" dirty="0">
                <a:latin typeface="Times New Roman" panose="02020603050405020304" pitchFamily="18" charset="0"/>
                <a:cs typeface="Times New Roman" panose="02020603050405020304" pitchFamily="18" charset="0"/>
              </a:rPr>
              <a:t> library generates the </a:t>
            </a:r>
            <a:r>
              <a:rPr lang="en-US" dirty="0" err="1">
                <a:latin typeface="Times New Roman" panose="02020603050405020304" pitchFamily="18" charset="0"/>
                <a:cs typeface="Times New Roman" panose="02020603050405020304" pitchFamily="18" charset="0"/>
              </a:rPr>
              <a:t>ip</a:t>
            </a:r>
            <a:r>
              <a:rPr lang="en-US" dirty="0">
                <a:latin typeface="Times New Roman" panose="02020603050405020304" pitchFamily="18" charset="0"/>
                <a:cs typeface="Times New Roman" panose="02020603050405020304" pitchFamily="18" charset="0"/>
              </a:rPr>
              <a:t> address of the web socket of the ESP32 Cam Module.</a:t>
            </a:r>
          </a:p>
        </p:txBody>
      </p:sp>
      <p:pic>
        <p:nvPicPr>
          <p:cNvPr id="4" name="Picture 3">
            <a:extLst>
              <a:ext uri="{FF2B5EF4-FFF2-40B4-BE49-F238E27FC236}">
                <a16:creationId xmlns:a16="http://schemas.microsoft.com/office/drawing/2014/main" id="{70413FB6-4CE6-311F-A15F-5C4609DABE86}"/>
              </a:ext>
            </a:extLst>
          </p:cNvPr>
          <p:cNvPicPr>
            <a:picLocks noChangeAspect="1"/>
          </p:cNvPicPr>
          <p:nvPr/>
        </p:nvPicPr>
        <p:blipFill>
          <a:blip r:embed="rId2"/>
          <a:stretch>
            <a:fillRect/>
          </a:stretch>
        </p:blipFill>
        <p:spPr>
          <a:xfrm>
            <a:off x="1038320" y="1400174"/>
            <a:ext cx="10115359" cy="5019003"/>
          </a:xfrm>
          <a:prstGeom prst="rect">
            <a:avLst/>
          </a:prstGeom>
        </p:spPr>
      </p:pic>
    </p:spTree>
    <p:extLst>
      <p:ext uri="{BB962C8B-B14F-4D97-AF65-F5344CB8AC3E}">
        <p14:creationId xmlns:p14="http://schemas.microsoft.com/office/powerpoint/2010/main" val="3905243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107</TotalTime>
  <Words>1083</Words>
  <Application>Microsoft Office PowerPoint</Application>
  <PresentationFormat>Widescreen</PresentationFormat>
  <Paragraphs>91</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Celestial</vt:lpstr>
      <vt:lpstr>PROJECT : CAMERA SURVEILLANCE CAR WITH PAN TILT CONTROL  Robotics and Automation Digital Assignment -2  </vt:lpstr>
      <vt:lpstr>AIM/OBJECTIVE OF THE PROJECT</vt:lpstr>
      <vt:lpstr>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of the project</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 CAMERA SURVEILLANCE CAR WITH PAN TILT CONTROL  Robotics and Automation Digital Assignment -1</dc:title>
  <dc:creator>Manav Balodi</dc:creator>
  <cp:lastModifiedBy>Kaushiki Choudhuri</cp:lastModifiedBy>
  <cp:revision>3</cp:revision>
  <dcterms:created xsi:type="dcterms:W3CDTF">2024-02-05T16:57:11Z</dcterms:created>
  <dcterms:modified xsi:type="dcterms:W3CDTF">2024-03-27T03:32:23Z</dcterms:modified>
</cp:coreProperties>
</file>